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07"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i-FI" dirty="0"/>
          </a:p>
        </p:txBody>
      </p:sp>
      <p:sp>
        <p:nvSpPr>
          <p:cNvPr id="3" name="Päivämäärän paikkamerkki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75C1B1-39FD-47CC-B926-3AA79D3052A7}" type="datetimeFigureOut">
              <a:rPr lang="fi-FI" smtClean="0"/>
              <a:pPr/>
              <a:t>3.8.2011</a:t>
            </a:fld>
            <a:endParaRPr lang="fi-FI" dirty="0"/>
          </a:p>
        </p:txBody>
      </p:sp>
      <p:sp>
        <p:nvSpPr>
          <p:cNvPr id="4" name="Dian kuvan paikkamerkki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i-FI" dirty="0"/>
          </a:p>
        </p:txBody>
      </p:sp>
      <p:sp>
        <p:nvSpPr>
          <p:cNvPr id="5" name="Huomautusten paikkamerkki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6" name="Alatunnisteen paikkamerk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i-FI" dirty="0"/>
          </a:p>
        </p:txBody>
      </p:sp>
      <p:sp>
        <p:nvSpPr>
          <p:cNvPr id="7" name="Dian numeron paikkamerkki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EE2211-1E77-4FC1-9074-73EEB1A6157F}" type="slidenum">
              <a:rPr lang="fi-FI" smtClean="0"/>
              <a:pPr/>
              <a:t>‹#›</a:t>
            </a:fld>
            <a:endParaRPr lang="fi-FI"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2133601"/>
            <a:ext cx="7772400" cy="838199"/>
          </a:xfrm>
        </p:spPr>
        <p:txBody>
          <a:bodyPr/>
          <a:lstStyle>
            <a:lvl1pPr algn="ctr">
              <a:defRPr sz="5000" cap="none">
                <a:ln w="6350" cap="flat" cmpd="sng" algn="ctr">
                  <a:noFill/>
                  <a:prstDash val="solid"/>
                  <a:round/>
                  <a:headEnd type="none" w="med" len="med"/>
                  <a:tailEnd type="none" w="med" len="med"/>
                </a:ln>
                <a:solidFill>
                  <a:schemeClr val="tx1"/>
                </a:solidFill>
                <a:effectLst/>
              </a:defRPr>
            </a:lvl1pPr>
          </a:lstStyle>
          <a:p>
            <a:r>
              <a:rPr lang="fi-FI" smtClean="0"/>
              <a:t>Muokkaa perustyyl. napsautt.</a:t>
            </a:r>
            <a:endParaRPr lang="fi-FI" dirty="0"/>
          </a:p>
        </p:txBody>
      </p:sp>
      <p:sp>
        <p:nvSpPr>
          <p:cNvPr id="3" name="Alaotsikko 2"/>
          <p:cNvSpPr>
            <a:spLocks noGrp="1"/>
          </p:cNvSpPr>
          <p:nvPr>
            <p:ph type="subTitle" idx="1"/>
          </p:nvPr>
        </p:nvSpPr>
        <p:spPr>
          <a:xfrm>
            <a:off x="1371600" y="3352800"/>
            <a:ext cx="6400800" cy="3276600"/>
          </a:xfrm>
        </p:spPr>
        <p:txBody>
          <a:bodyPr/>
          <a:lstStyle>
            <a:lvl1pPr marL="0" indent="0" algn="ctr">
              <a:buNone/>
              <a:defRPr b="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smtClean="0"/>
              <a:t>Muokkaa alaotsikon perustyyliä napsautt.</a:t>
            </a:r>
            <a:endParaRPr lang="fi-FI" dirty="0"/>
          </a:p>
        </p:txBody>
      </p:sp>
      <p:sp>
        <p:nvSpPr>
          <p:cNvPr id="4"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a:ln/>
        </p:spPr>
        <p:txBody>
          <a:bodyPr/>
          <a:lstStyle>
            <a:lvl1pPr>
              <a:defRPr/>
            </a:lvl1pPr>
          </a:lstStyle>
          <a:p>
            <a:fld id="{EDC70746-5D72-4233-AE6B-36C192F81D7D}" type="slidenum">
              <a:rPr lang="fi-FI" smtClean="0"/>
              <a:pPr/>
              <a:t>‹#›</a:t>
            </a:fld>
            <a:endParaRPr lang="fi-FI" dirty="0"/>
          </a:p>
        </p:txBody>
      </p:sp>
    </p:spTree>
  </p:cSld>
  <p:clrMapOvr>
    <a:masterClrMapping/>
  </p:clrMapOvr>
  <p:transition advTm="5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dirty="0"/>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charset="0"/>
                <a:ea typeface="Arial" charset="0"/>
                <a:cs typeface="Arial" charset="0"/>
              </a:defRPr>
            </a:lvl1pPr>
          </a:lstStyle>
          <a:p>
            <a:endParaRPr lang="fi-FI" dirty="0"/>
          </a:p>
        </p:txBody>
      </p:sp>
      <p:sp>
        <p:nvSpPr>
          <p:cNvPr id="5" name="Rectangle 5"/>
          <p:cNvSpPr>
            <a:spLocks noGrp="1" noChangeArrowheads="1"/>
          </p:cNvSpPr>
          <p:nvPr>
            <p:ph type="ftr" sz="quarter" idx="11"/>
          </p:nvPr>
        </p:nvSpPr>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2"/>
          </p:nvPr>
        </p:nvSpPr>
        <p:spPr/>
        <p:txBody>
          <a:bodyPr/>
          <a:lstStyle>
            <a:lvl1pPr>
              <a:defRPr/>
            </a:lvl1pPr>
          </a:lstStyle>
          <a:p>
            <a:fld id="{EDC70746-5D72-4233-AE6B-36C192F81D7D}" type="slidenum">
              <a:rPr lang="fi-FI" smtClean="0"/>
              <a:pPr/>
              <a:t>‹#›</a:t>
            </a:fld>
            <a:endParaRPr lang="fi-FI" dirty="0"/>
          </a:p>
        </p:txBody>
      </p:sp>
    </p:spTree>
  </p:cSld>
  <p:clrMapOvr>
    <a:masterClrMapping/>
  </p:clrMapOvr>
  <p:transition advTm="5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629400" y="274638"/>
            <a:ext cx="2057400" cy="5851525"/>
          </a:xfrm>
        </p:spPr>
        <p:txBody>
          <a:bodyPr vert="eaVert"/>
          <a:lstStyle/>
          <a:p>
            <a:r>
              <a:rPr lang="fi-FI" smtClean="0"/>
              <a:t>Muokkaa perustyyl. napsautt.</a:t>
            </a:r>
            <a:endParaRPr lang="fi-FI"/>
          </a:p>
        </p:txBody>
      </p:sp>
      <p:sp>
        <p:nvSpPr>
          <p:cNvPr id="3" name="Pystysuoran tekstin paikkamerkki 2"/>
          <p:cNvSpPr>
            <a:spLocks noGrp="1"/>
          </p:cNvSpPr>
          <p:nvPr>
            <p:ph type="body" orient="vert" idx="1"/>
          </p:nvPr>
        </p:nvSpPr>
        <p:spPr>
          <a:xfrm>
            <a:off x="457200" y="274638"/>
            <a:ext cx="6019800" cy="5851525"/>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charset="0"/>
                <a:ea typeface="Arial" charset="0"/>
                <a:cs typeface="Arial" charset="0"/>
              </a:defRPr>
            </a:lvl1pPr>
          </a:lstStyle>
          <a:p>
            <a:endParaRPr lang="fi-FI" dirty="0"/>
          </a:p>
        </p:txBody>
      </p:sp>
      <p:sp>
        <p:nvSpPr>
          <p:cNvPr id="5" name="Rectangle 5"/>
          <p:cNvSpPr>
            <a:spLocks noGrp="1" noChangeArrowheads="1"/>
          </p:cNvSpPr>
          <p:nvPr>
            <p:ph type="ftr" sz="quarter" idx="11"/>
          </p:nvPr>
        </p:nvSpPr>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2"/>
          </p:nvPr>
        </p:nvSpPr>
        <p:spPr/>
        <p:txBody>
          <a:bodyPr/>
          <a:lstStyle>
            <a:lvl1pPr>
              <a:defRPr/>
            </a:lvl1pPr>
          </a:lstStyle>
          <a:p>
            <a:fld id="{EDC70746-5D72-4233-AE6B-36C192F81D7D}" type="slidenum">
              <a:rPr lang="fi-FI" smtClean="0"/>
              <a:pPr/>
              <a:t>‹#›</a:t>
            </a:fld>
            <a:endParaRPr lang="fi-FI" dirty="0"/>
          </a:p>
        </p:txBody>
      </p:sp>
    </p:spTree>
  </p:cSld>
  <p:clrMapOvr>
    <a:masterClrMapping/>
  </p:clrMapOvr>
  <p:transition advTm="5000"/>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Otsikko, teksti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838200"/>
            <a:ext cx="8229600" cy="1143000"/>
          </a:xfrm>
        </p:spPr>
        <p:txBody>
          <a:bodyPr/>
          <a:lstStyle/>
          <a:p>
            <a:r>
              <a:rPr lang="fi-FI" smtClean="0"/>
              <a:t>Muokkaa perustyyl. napsautt.</a:t>
            </a:r>
            <a:endParaRPr lang="fi-FI" dirty="0"/>
          </a:p>
        </p:txBody>
      </p:sp>
      <p:sp>
        <p:nvSpPr>
          <p:cNvPr id="3" name="Tekstin paikkamerkki 2"/>
          <p:cNvSpPr>
            <a:spLocks noGrp="1"/>
          </p:cNvSpPr>
          <p:nvPr>
            <p:ph type="body" sz="half" idx="1"/>
          </p:nvPr>
        </p:nvSpPr>
        <p:spPr>
          <a:xfrm>
            <a:off x="457200" y="1981200"/>
            <a:ext cx="4038600" cy="4144963"/>
          </a:xfrm>
        </p:spPr>
        <p:txBody>
          <a:bodyPr/>
          <a:lstStyle/>
          <a:p>
            <a:pPr lvl="0"/>
            <a:r>
              <a:rPr lang="fi-FI" smtClean="0"/>
              <a:t>Muokkaa tekstin perustyylejä napsauttamalla</a:t>
            </a:r>
          </a:p>
          <a:p>
            <a:pPr lvl="1"/>
            <a:r>
              <a:rPr lang="fi-FI" smtClean="0"/>
              <a:t>toinen taso</a:t>
            </a:r>
          </a:p>
          <a:p>
            <a:pPr lvl="2"/>
            <a:r>
              <a:rPr lang="fi-FI" smtClean="0"/>
              <a:t>kolmas taso</a:t>
            </a:r>
          </a:p>
        </p:txBody>
      </p:sp>
      <p:sp>
        <p:nvSpPr>
          <p:cNvPr id="4" name="Sisällön paikkamerkki 3"/>
          <p:cNvSpPr>
            <a:spLocks noGrp="1"/>
          </p:cNvSpPr>
          <p:nvPr>
            <p:ph sz="half" idx="2"/>
          </p:nvPr>
        </p:nvSpPr>
        <p:spPr>
          <a:xfrm>
            <a:off x="4648200" y="1981200"/>
            <a:ext cx="4038600" cy="4144963"/>
          </a:xfrm>
        </p:spPr>
        <p:txBody>
          <a:bodyPr/>
          <a:lstStyle/>
          <a:p>
            <a:pPr lvl="0"/>
            <a:r>
              <a:rPr lang="fi-FI" smtClean="0"/>
              <a:t>Muokkaa tekstin perustyylejä napsauttamalla</a:t>
            </a:r>
          </a:p>
          <a:p>
            <a:pPr lvl="1"/>
            <a:r>
              <a:rPr lang="fi-FI" smtClean="0"/>
              <a:t>toinen taso</a:t>
            </a:r>
          </a:p>
          <a:p>
            <a:pPr lvl="2"/>
            <a:r>
              <a:rPr lang="fi-FI" smtClean="0"/>
              <a:t>kolmas taso</a:t>
            </a:r>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EDC70746-5D72-4233-AE6B-36C192F81D7D}" type="slidenum">
              <a:rPr lang="fi-FI" smtClean="0"/>
              <a:pPr/>
              <a:t>‹#›</a:t>
            </a:fld>
            <a:endParaRPr lang="fi-FI" dirty="0"/>
          </a:p>
        </p:txBody>
      </p:sp>
    </p:spTree>
  </p:cSld>
  <p:clrMapOvr>
    <a:masterClrMapping/>
  </p:clrMapOvr>
  <p:transition advTm="5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dirty="0"/>
          </a:p>
        </p:txBody>
      </p:sp>
      <p:sp>
        <p:nvSpPr>
          <p:cNvPr id="3" name="Sisällön paikkamerkki 2"/>
          <p:cNvSpPr>
            <a:spLocks noGrp="1"/>
          </p:cNvSpPr>
          <p:nvPr>
            <p:ph idx="1"/>
          </p:nvPr>
        </p:nvSpPr>
        <p:spPr/>
        <p:txBody>
          <a:bodyPr/>
          <a:lstStyle>
            <a:lvl4pPr>
              <a:defRPr>
                <a:latin typeface="Calibri" pitchFamily="34" charset="0"/>
              </a:defRPr>
            </a:lvl4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p:txBody>
      </p:sp>
      <p:sp>
        <p:nvSpPr>
          <p:cNvPr id="4" name="Rectangle 5"/>
          <p:cNvSpPr>
            <a:spLocks noGrp="1" noChangeArrowheads="1"/>
          </p:cNvSpPr>
          <p:nvPr>
            <p:ph type="ftr" sz="quarter" idx="10"/>
          </p:nvPr>
        </p:nvSpPr>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p:txBody>
          <a:bodyPr/>
          <a:lstStyle>
            <a:lvl1pPr>
              <a:defRPr/>
            </a:lvl1pPr>
          </a:lstStyle>
          <a:p>
            <a:fld id="{EDC70746-5D72-4233-AE6B-36C192F81D7D}" type="slidenum">
              <a:rPr lang="fi-FI" smtClean="0"/>
              <a:pPr/>
              <a:t>‹#›</a:t>
            </a:fld>
            <a:endParaRPr lang="fi-FI"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lstStyle>
            <a:lvl1pPr algn="l">
              <a:defRPr sz="4000" b="1" cap="all"/>
            </a:lvl1pPr>
          </a:lstStyle>
          <a:p>
            <a:r>
              <a:rPr lang="fi-FI" smtClean="0"/>
              <a:t>Muokkaa perustyyl. napsautt.</a:t>
            </a:r>
            <a:endParaRPr lang="fi-FI" dirty="0"/>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smtClean="0"/>
              <a:t>Muokkaa tekstin perustyylejä napsauttamalla</a:t>
            </a:r>
          </a:p>
        </p:txBody>
      </p:sp>
      <p:sp>
        <p:nvSpPr>
          <p:cNvPr id="4" name="Rectangle 5"/>
          <p:cNvSpPr>
            <a:spLocks noGrp="1" noChangeArrowheads="1"/>
          </p:cNvSpPr>
          <p:nvPr>
            <p:ph type="ftr" sz="quarter" idx="10"/>
          </p:nvPr>
        </p:nvSpPr>
        <p:spPr>
          <a:xfrm>
            <a:off x="685800" y="6477000"/>
            <a:ext cx="1676400" cy="476250"/>
          </a:xfrm>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p:txBody>
          <a:bodyPr/>
          <a:lstStyle>
            <a:lvl1pPr>
              <a:defRPr/>
            </a:lvl1pPr>
          </a:lstStyle>
          <a:p>
            <a:fld id="{EDC70746-5D72-4233-AE6B-36C192F81D7D}" type="slidenum">
              <a:rPr lang="fi-FI" smtClean="0"/>
              <a:pPr/>
              <a:t>‹#›</a:t>
            </a:fld>
            <a:endParaRPr lang="fi-FI" dirty="0"/>
          </a:p>
        </p:txBody>
      </p:sp>
    </p:spTree>
  </p:cSld>
  <p:clrMapOvr>
    <a:masterClrMapping/>
  </p:clrMapOvr>
  <p:transition advTm="5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fi-FI"/>
          </a:p>
        </p:txBody>
      </p:sp>
      <p:sp>
        <p:nvSpPr>
          <p:cNvPr id="3" name="Sisällön paikkamerkk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EDC70746-5D72-4233-AE6B-36C192F81D7D}" type="slidenum">
              <a:rPr lang="fi-FI" smtClean="0"/>
              <a:pPr/>
              <a:t>‹#›</a:t>
            </a:fld>
            <a:endParaRPr lang="fi-FI" dirty="0"/>
          </a:p>
        </p:txBody>
      </p:sp>
    </p:spTree>
  </p:cSld>
  <p:clrMapOvr>
    <a:masterClrMapping/>
  </p:clrMapOvr>
  <p:transition advTm="500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lvl1pPr>
              <a:defRPr/>
            </a:lvl1pPr>
          </a:lstStyle>
          <a:p>
            <a:r>
              <a:rPr lang="fi-FI" smtClean="0"/>
              <a:t>Muokkaa perustyyl. napsautt.</a:t>
            </a:r>
            <a:endParaRPr lang="fi-FI"/>
          </a:p>
        </p:txBody>
      </p:sp>
      <p:sp>
        <p:nvSpPr>
          <p:cNvPr id="4" name="Sisällön paikkamerkki 3"/>
          <p:cNvSpPr>
            <a:spLocks noGrp="1"/>
          </p:cNvSpPr>
          <p:nvPr>
            <p:ph sz="half" idx="2"/>
          </p:nvPr>
        </p:nvSpPr>
        <p:spPr>
          <a:xfrm>
            <a:off x="457200" y="2865437"/>
            <a:ext cx="4040188" cy="3687763"/>
          </a:xfrm>
        </p:spPr>
        <p:txBody>
          <a:bodyPr/>
          <a:lstStyle>
            <a:lvl1pPr>
              <a:defRPr sz="2400" b="0" i="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p:txBody>
      </p:sp>
      <p:sp>
        <p:nvSpPr>
          <p:cNvPr id="5" name="Tekstin paikkamerkki 4"/>
          <p:cNvSpPr>
            <a:spLocks noGrp="1"/>
          </p:cNvSpPr>
          <p:nvPr>
            <p:ph type="body" sz="quarter" idx="3"/>
          </p:nvPr>
        </p:nvSpPr>
        <p:spPr>
          <a:xfrm>
            <a:off x="454025" y="2323570"/>
            <a:ext cx="4041775" cy="6096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5" y="2865437"/>
            <a:ext cx="4041775" cy="3687763"/>
          </a:xfrm>
        </p:spPr>
        <p:txBody>
          <a:bodyPr/>
          <a:lstStyle>
            <a:lvl1pPr>
              <a:defRPr sz="2400" b="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p:txBody>
      </p:sp>
      <p:sp>
        <p:nvSpPr>
          <p:cNvPr id="10" name="Tekstin paikkamerkki 4"/>
          <p:cNvSpPr>
            <a:spLocks noGrp="1"/>
          </p:cNvSpPr>
          <p:nvPr>
            <p:ph type="body" sz="quarter" idx="13"/>
          </p:nvPr>
        </p:nvSpPr>
        <p:spPr>
          <a:xfrm>
            <a:off x="4648200" y="2332038"/>
            <a:ext cx="4041775" cy="6096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7" name="Rectangle 5"/>
          <p:cNvSpPr>
            <a:spLocks noGrp="1" noChangeArrowheads="1"/>
          </p:cNvSpPr>
          <p:nvPr>
            <p:ph type="ftr" sz="quarter" idx="14"/>
          </p:nvPr>
        </p:nvSpPr>
        <p:spPr>
          <a:ln/>
        </p:spPr>
        <p:txBody>
          <a:bodyPr/>
          <a:lstStyle>
            <a:lvl1pPr>
              <a:defRPr/>
            </a:lvl1pPr>
          </a:lstStyle>
          <a:p>
            <a:r>
              <a:rPr lang="fi-FI" dirty="0" smtClean="0"/>
              <a:t>Kansalainen ja Eurooppa</a:t>
            </a:r>
            <a:endParaRPr lang="fi-FI" dirty="0"/>
          </a:p>
        </p:txBody>
      </p:sp>
      <p:sp>
        <p:nvSpPr>
          <p:cNvPr id="8" name="Rectangle 6"/>
          <p:cNvSpPr>
            <a:spLocks noGrp="1" noChangeArrowheads="1"/>
          </p:cNvSpPr>
          <p:nvPr>
            <p:ph type="sldNum" sz="quarter" idx="15"/>
          </p:nvPr>
        </p:nvSpPr>
        <p:spPr>
          <a:ln/>
        </p:spPr>
        <p:txBody>
          <a:bodyPr/>
          <a:lstStyle>
            <a:lvl1pPr>
              <a:defRPr/>
            </a:lvl1pPr>
          </a:lstStyle>
          <a:p>
            <a:fld id="{EDC70746-5D72-4233-AE6B-36C192F81D7D}" type="slidenum">
              <a:rPr lang="fi-FI" smtClean="0"/>
              <a:pPr/>
              <a:t>‹#›</a:t>
            </a:fld>
            <a:endParaRPr lang="fi-FI" dirty="0"/>
          </a:p>
        </p:txBody>
      </p:sp>
    </p:spTree>
  </p:cSld>
  <p:clrMapOvr>
    <a:masterClrMapping/>
  </p:clrMapOvr>
  <p:transition advTm="5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pic>
        <p:nvPicPr>
          <p:cNvPr id="3" name="Picture 7"/>
          <p:cNvPicPr>
            <a:picLocks noChangeAspect="1"/>
          </p:cNvPicPr>
          <p:nvPr/>
        </p:nvPicPr>
        <p:blipFill>
          <a:blip r:embed="rId2" cstate="print"/>
          <a:srcRect/>
          <a:stretch>
            <a:fillRect/>
          </a:stretch>
        </p:blipFill>
        <p:spPr bwMode="auto">
          <a:xfrm>
            <a:off x="3981450" y="1898650"/>
            <a:ext cx="1181100" cy="3060700"/>
          </a:xfrm>
          <a:prstGeom prst="rect">
            <a:avLst/>
          </a:prstGeom>
          <a:noFill/>
          <a:ln w="9525">
            <a:noFill/>
            <a:miter lim="800000"/>
            <a:headEnd/>
            <a:tailEnd/>
          </a:ln>
        </p:spPr>
      </p:pic>
      <p:sp>
        <p:nvSpPr>
          <p:cNvPr id="2" name="Otsikko 1"/>
          <p:cNvSpPr>
            <a:spLocks noGrp="1"/>
          </p:cNvSpPr>
          <p:nvPr>
            <p:ph type="title"/>
          </p:nvPr>
        </p:nvSpPr>
        <p:spPr/>
        <p:txBody>
          <a:bodyPr/>
          <a:lstStyle/>
          <a:p>
            <a:r>
              <a:rPr lang="fi-FI" smtClean="0"/>
              <a:t>Muokkaa perustyyl. napsautt.</a:t>
            </a:r>
            <a:endParaRPr lang="fi-FI"/>
          </a:p>
        </p:txBody>
      </p:sp>
      <p:sp>
        <p:nvSpPr>
          <p:cNvPr id="4" name="Rectangle 5"/>
          <p:cNvSpPr>
            <a:spLocks noGrp="1" noChangeArrowheads="1"/>
          </p:cNvSpPr>
          <p:nvPr>
            <p:ph type="ftr" sz="quarter" idx="10"/>
          </p:nvPr>
        </p:nvSpPr>
        <p:spPr/>
        <p:txBody>
          <a:bodyPr/>
          <a:lstStyle>
            <a:lvl1pPr>
              <a:defRPr/>
            </a:lvl1pPr>
          </a:lstStyle>
          <a:p>
            <a:r>
              <a:rPr lang="fi-FI" dirty="0" smtClean="0"/>
              <a:t>Kansalainen ja Eurooppa</a:t>
            </a:r>
            <a:endParaRPr lang="fi-FI" dirty="0"/>
          </a:p>
        </p:txBody>
      </p:sp>
      <p:sp>
        <p:nvSpPr>
          <p:cNvPr id="5" name="Rectangle 6"/>
          <p:cNvSpPr>
            <a:spLocks noGrp="1" noChangeArrowheads="1"/>
          </p:cNvSpPr>
          <p:nvPr>
            <p:ph type="sldNum" sz="quarter" idx="11"/>
          </p:nvPr>
        </p:nvSpPr>
        <p:spPr/>
        <p:txBody>
          <a:bodyPr/>
          <a:lstStyle>
            <a:lvl1pPr>
              <a:defRPr/>
            </a:lvl1pPr>
          </a:lstStyle>
          <a:p>
            <a:fld id="{EDC70746-5D72-4233-AE6B-36C192F81D7D}" type="slidenum">
              <a:rPr lang="fi-FI" smtClean="0"/>
              <a:pPr/>
              <a:t>‹#›</a:t>
            </a:fld>
            <a:endParaRPr lang="fi-FI" dirty="0"/>
          </a:p>
        </p:txBody>
      </p:sp>
    </p:spTree>
  </p:cSld>
  <p:clrMapOvr>
    <a:masterClrMapping/>
  </p:clrMapOvr>
  <p:transition advTm="5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3" name="Rectangle 6"/>
          <p:cNvSpPr>
            <a:spLocks noGrp="1" noChangeArrowheads="1"/>
          </p:cNvSpPr>
          <p:nvPr>
            <p:ph type="sldNum" sz="quarter" idx="11"/>
          </p:nvPr>
        </p:nvSpPr>
        <p:spPr>
          <a:ln/>
        </p:spPr>
        <p:txBody>
          <a:bodyPr/>
          <a:lstStyle>
            <a:lvl1pPr>
              <a:defRPr/>
            </a:lvl1pPr>
          </a:lstStyle>
          <a:p>
            <a:fld id="{EDC70746-5D72-4233-AE6B-36C192F81D7D}" type="slidenum">
              <a:rPr lang="fi-FI" smtClean="0"/>
              <a:pPr/>
              <a:t>‹#›</a:t>
            </a:fld>
            <a:endParaRPr lang="fi-FI" dirty="0"/>
          </a:p>
        </p:txBody>
      </p:sp>
    </p:spTree>
  </p:cSld>
  <p:clrMapOvr>
    <a:masterClrMapping/>
  </p:clrMapOvr>
  <p:transition advTm="5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1219200"/>
            <a:ext cx="3008313" cy="762000"/>
          </a:xfrm>
        </p:spPr>
        <p:txBody>
          <a:bodyPr anchor="b"/>
          <a:lstStyle>
            <a:lvl1pPr algn="l">
              <a:defRPr sz="2000" b="1"/>
            </a:lvl1pPr>
          </a:lstStyle>
          <a:p>
            <a:r>
              <a:rPr lang="fi-FI" smtClean="0"/>
              <a:t>Muokkaa perustyyl. napsautt.</a:t>
            </a:r>
            <a:endParaRPr lang="fi-FI" dirty="0"/>
          </a:p>
        </p:txBody>
      </p:sp>
      <p:sp>
        <p:nvSpPr>
          <p:cNvPr id="3" name="Sisällön paikkamerkki 2"/>
          <p:cNvSpPr>
            <a:spLocks noGrp="1"/>
          </p:cNvSpPr>
          <p:nvPr>
            <p:ph idx="1"/>
          </p:nvPr>
        </p:nvSpPr>
        <p:spPr>
          <a:xfrm>
            <a:off x="3657600" y="1143000"/>
            <a:ext cx="5111750" cy="4906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p:txBody>
      </p:sp>
      <p:sp>
        <p:nvSpPr>
          <p:cNvPr id="4" name="Tekstin paikkamerkki 3"/>
          <p:cNvSpPr>
            <a:spLocks noGrp="1"/>
          </p:cNvSpPr>
          <p:nvPr>
            <p:ph type="body" sz="half" idx="2"/>
          </p:nvPr>
        </p:nvSpPr>
        <p:spPr>
          <a:xfrm>
            <a:off x="457200" y="2209800"/>
            <a:ext cx="3008313" cy="39163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EDC70746-5D72-4233-AE6B-36C192F81D7D}" type="slidenum">
              <a:rPr lang="fi-FI" smtClean="0"/>
              <a:pPr/>
              <a:t>‹#›</a:t>
            </a:fld>
            <a:endParaRPr lang="fi-FI" dirty="0"/>
          </a:p>
        </p:txBody>
      </p:sp>
    </p:spTree>
  </p:cSld>
  <p:clrMapOvr>
    <a:masterClrMapping/>
  </p:clrMapOvr>
  <p:transition advTm="5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nchor="b"/>
          <a:lstStyle>
            <a:lvl1pPr algn="l">
              <a:defRPr sz="2000" b="1"/>
            </a:lvl1pPr>
          </a:lstStyle>
          <a:p>
            <a:r>
              <a:rPr lang="fi-FI" smtClean="0"/>
              <a:t>Muokkaa perustyyl. napsautt.</a:t>
            </a:r>
            <a:endParaRPr lang="fi-FI"/>
          </a:p>
        </p:txBody>
      </p:sp>
      <p:sp>
        <p:nvSpPr>
          <p:cNvPr id="3" name="Kuvan paikkamerkki 2"/>
          <p:cNvSpPr>
            <a:spLocks noGrp="1"/>
          </p:cNvSpPr>
          <p:nvPr>
            <p:ph type="pic" idx="1"/>
          </p:nvPr>
        </p:nvSpPr>
        <p:spPr>
          <a:xfrm>
            <a:off x="1792288" y="1142999"/>
            <a:ext cx="5486400" cy="381000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i-FI" noProof="0" dirty="0" smtClean="0"/>
              <a:t>Lisää kuva napsauttamalla kuvaketta</a:t>
            </a:r>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5"/>
          <p:cNvSpPr>
            <a:spLocks noGrp="1" noChangeArrowheads="1"/>
          </p:cNvSpPr>
          <p:nvPr>
            <p:ph type="ftr" sz="quarter" idx="10"/>
          </p:nvPr>
        </p:nvSpPr>
        <p:spPr>
          <a:ln/>
        </p:spPr>
        <p:txBody>
          <a:bodyPr/>
          <a:lstStyle>
            <a:lvl1pPr>
              <a:defRPr/>
            </a:lvl1pPr>
          </a:lstStyle>
          <a:p>
            <a:r>
              <a:rPr lang="fi-FI" dirty="0" smtClean="0"/>
              <a:t>Kansalainen ja Eurooppa</a:t>
            </a:r>
            <a:endParaRPr lang="fi-FI" dirty="0"/>
          </a:p>
        </p:txBody>
      </p:sp>
      <p:sp>
        <p:nvSpPr>
          <p:cNvPr id="6" name="Rectangle 6"/>
          <p:cNvSpPr>
            <a:spLocks noGrp="1" noChangeArrowheads="1"/>
          </p:cNvSpPr>
          <p:nvPr>
            <p:ph type="sldNum" sz="quarter" idx="11"/>
          </p:nvPr>
        </p:nvSpPr>
        <p:spPr>
          <a:ln/>
        </p:spPr>
        <p:txBody>
          <a:bodyPr/>
          <a:lstStyle>
            <a:lvl1pPr>
              <a:defRPr/>
            </a:lvl1pPr>
          </a:lstStyle>
          <a:p>
            <a:fld id="{EDC70746-5D72-4233-AE6B-36C192F81D7D}" type="slidenum">
              <a:rPr lang="fi-FI" smtClean="0"/>
              <a:pPr/>
              <a:t>‹#›</a:t>
            </a:fld>
            <a:endParaRPr lang="fi-FI" dirty="0"/>
          </a:p>
        </p:txBody>
      </p:sp>
    </p:spTree>
  </p:cSld>
  <p:clrMapOvr>
    <a:masterClrMapping/>
  </p:clrMapOvr>
  <p:transition advTm="5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Kuva 4" descr="kans_ppt_eur_3.pdf"/>
          <p:cNvPicPr>
            <a:picLocks noChangeAspect="1"/>
          </p:cNvPicPr>
          <p:nvPr/>
        </p:nvPicPr>
        <p:blipFill>
          <a:blip r:embed="rId14" cstate="print"/>
          <a:srcRect/>
          <a:stretch>
            <a:fillRect/>
          </a:stretch>
        </p:blipFill>
        <p:spPr bwMode="auto">
          <a:xfrm>
            <a:off x="0" y="0"/>
            <a:ext cx="9144000" cy="6858000"/>
          </a:xfrm>
          <a:prstGeom prst="rect">
            <a:avLst/>
          </a:prstGeom>
          <a:noFill/>
          <a:ln w="9525">
            <a:noFill/>
            <a:miter lim="800000"/>
            <a:headEnd/>
            <a:tailEnd/>
          </a:ln>
        </p:spPr>
      </p:pic>
      <p:pic>
        <p:nvPicPr>
          <p:cNvPr id="1027" name="Kuva 9"/>
          <p:cNvPicPr>
            <a:picLocks noChangeAspect="1"/>
          </p:cNvPicPr>
          <p:nvPr/>
        </p:nvPicPr>
        <p:blipFill>
          <a:blip r:embed="rId15" cstate="print"/>
          <a:srcRect/>
          <a:stretch>
            <a:fillRect/>
          </a:stretch>
        </p:blipFill>
        <p:spPr bwMode="auto">
          <a:xfrm>
            <a:off x="228600" y="6407150"/>
            <a:ext cx="465138" cy="450850"/>
          </a:xfrm>
          <a:prstGeom prst="rect">
            <a:avLst/>
          </a:prstGeom>
          <a:noFill/>
          <a:ln w="9525">
            <a:noFill/>
            <a:miter lim="800000"/>
            <a:headEnd/>
            <a:tailEnd/>
          </a:ln>
        </p:spPr>
      </p:pic>
      <p:sp>
        <p:nvSpPr>
          <p:cNvPr id="1028" name="Rectangle 2"/>
          <p:cNvSpPr>
            <a:spLocks noGrp="1" noChangeArrowheads="1"/>
          </p:cNvSpPr>
          <p:nvPr>
            <p:ph type="title"/>
          </p:nvPr>
        </p:nvSpPr>
        <p:spPr bwMode="auto">
          <a:xfrm>
            <a:off x="457200" y="990600"/>
            <a:ext cx="82296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Muokkaa perustyyl. napsautt.</a:t>
            </a:r>
          </a:p>
        </p:txBody>
      </p:sp>
      <p:sp>
        <p:nvSpPr>
          <p:cNvPr id="1029" name="Rectangle 3"/>
          <p:cNvSpPr>
            <a:spLocks noGrp="1" noChangeArrowheads="1"/>
          </p:cNvSpPr>
          <p:nvPr>
            <p:ph type="body" idx="1"/>
          </p:nvPr>
        </p:nvSpPr>
        <p:spPr bwMode="auto">
          <a:xfrm>
            <a:off x="457200" y="2332038"/>
            <a:ext cx="8229600" cy="42973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Muokkaa tekstin perustyylejä napsauttamalla</a:t>
            </a:r>
          </a:p>
          <a:p>
            <a:pPr lvl="1"/>
            <a:r>
              <a:rPr lang="fi-FI" smtClean="0"/>
              <a:t>toinen taso</a:t>
            </a:r>
          </a:p>
          <a:p>
            <a:pPr lvl="2"/>
            <a:r>
              <a:rPr lang="fi-FI" smtClean="0"/>
              <a:t>kolmas taso</a:t>
            </a:r>
          </a:p>
        </p:txBody>
      </p:sp>
      <p:sp>
        <p:nvSpPr>
          <p:cNvPr id="2" name="Rectangle 5"/>
          <p:cNvSpPr>
            <a:spLocks noGrp="1" noChangeArrowheads="1"/>
          </p:cNvSpPr>
          <p:nvPr>
            <p:ph type="ftr" sz="quarter" idx="3"/>
          </p:nvPr>
        </p:nvSpPr>
        <p:spPr bwMode="auto">
          <a:xfrm>
            <a:off x="609600" y="6477000"/>
            <a:ext cx="16764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100">
                <a:solidFill>
                  <a:srgbClr val="800000"/>
                </a:solidFill>
                <a:latin typeface="Arial" pitchFamily="34" charset="0"/>
                <a:ea typeface="+mn-ea"/>
                <a:cs typeface="Arial" pitchFamily="34" charset="0"/>
              </a:defRPr>
            </a:lvl1pPr>
          </a:lstStyle>
          <a:p>
            <a:r>
              <a:rPr lang="fi-FI" dirty="0" smtClean="0"/>
              <a:t>Kansalainen ja Eurooppa</a:t>
            </a:r>
            <a:endParaRPr lang="fi-FI" dirty="0"/>
          </a:p>
        </p:txBody>
      </p:sp>
      <p:sp>
        <p:nvSpPr>
          <p:cNvPr id="1030" name="Rectangle 6"/>
          <p:cNvSpPr>
            <a:spLocks noGrp="1" noChangeArrowheads="1"/>
          </p:cNvSpPr>
          <p:nvPr>
            <p:ph type="sldNum" sz="quarter" idx="4"/>
          </p:nvPr>
        </p:nvSpPr>
        <p:spPr bwMode="auto">
          <a:xfrm>
            <a:off x="228600" y="6477000"/>
            <a:ext cx="423863"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a:solidFill>
                  <a:srgbClr val="800000"/>
                </a:solidFill>
                <a:latin typeface="Arial" charset="0"/>
                <a:cs typeface="Arial" charset="0"/>
              </a:defRPr>
            </a:lvl1pPr>
          </a:lstStyle>
          <a:p>
            <a:fld id="{EDC70746-5D72-4233-AE6B-36C192F81D7D}" type="slidenum">
              <a:rPr lang="fi-FI" smtClean="0"/>
              <a:pPr/>
              <a:t>‹#›</a:t>
            </a:fld>
            <a:endParaRPr lang="fi-FI" dirty="0"/>
          </a:p>
        </p:txBody>
      </p:sp>
      <p:pic>
        <p:nvPicPr>
          <p:cNvPr id="1032" name="Picture 7"/>
          <p:cNvPicPr>
            <a:picLocks noChangeAspect="1"/>
          </p:cNvPicPr>
          <p:nvPr/>
        </p:nvPicPr>
        <p:blipFill>
          <a:blip r:embed="rId16" cstate="print"/>
          <a:srcRect/>
          <a:stretch>
            <a:fillRect/>
          </a:stretch>
        </p:blipFill>
        <p:spPr bwMode="auto">
          <a:xfrm rot="-5801678">
            <a:off x="1609725" y="-882650"/>
            <a:ext cx="1181100" cy="3060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advTm="5000"/>
  <p:timing>
    <p:tnLst>
      <p:par>
        <p:cTn id="1" dur="indefinite" restart="never" nodeType="tmRoot"/>
      </p:par>
    </p:tnLst>
  </p:timing>
  <p:hf hdr="0" dt="0"/>
  <p:txStyles>
    <p:titleStyle>
      <a:lvl1pPr algn="l" rtl="0" eaLnBrk="1" fontAlgn="base" hangingPunct="1">
        <a:spcBef>
          <a:spcPct val="0"/>
        </a:spcBef>
        <a:spcAft>
          <a:spcPct val="0"/>
        </a:spcAft>
        <a:defRPr sz="3800" b="1">
          <a:solidFill>
            <a:srgbClr val="800000"/>
          </a:solidFill>
          <a:latin typeface="Arial"/>
          <a:ea typeface="Arial" pitchFamily="-108" charset="0"/>
          <a:cs typeface="Arial"/>
        </a:defRPr>
      </a:lvl1pPr>
      <a:lvl2pPr algn="l" rtl="0" eaLnBrk="1" fontAlgn="base" hangingPunct="1">
        <a:spcBef>
          <a:spcPct val="0"/>
        </a:spcBef>
        <a:spcAft>
          <a:spcPct val="0"/>
        </a:spcAft>
        <a:defRPr sz="3800" b="1">
          <a:solidFill>
            <a:srgbClr val="800000"/>
          </a:solidFill>
          <a:latin typeface="Arial" charset="0"/>
          <a:ea typeface="Arial" pitchFamily="-108" charset="0"/>
          <a:cs typeface="Arial" charset="0"/>
        </a:defRPr>
      </a:lvl2pPr>
      <a:lvl3pPr algn="l" rtl="0" eaLnBrk="1" fontAlgn="base" hangingPunct="1">
        <a:spcBef>
          <a:spcPct val="0"/>
        </a:spcBef>
        <a:spcAft>
          <a:spcPct val="0"/>
        </a:spcAft>
        <a:defRPr sz="3800" b="1">
          <a:solidFill>
            <a:srgbClr val="800000"/>
          </a:solidFill>
          <a:latin typeface="Arial" charset="0"/>
          <a:ea typeface="Arial" pitchFamily="-108" charset="0"/>
          <a:cs typeface="Arial" charset="0"/>
        </a:defRPr>
      </a:lvl3pPr>
      <a:lvl4pPr algn="l" rtl="0" eaLnBrk="1" fontAlgn="base" hangingPunct="1">
        <a:spcBef>
          <a:spcPct val="0"/>
        </a:spcBef>
        <a:spcAft>
          <a:spcPct val="0"/>
        </a:spcAft>
        <a:defRPr sz="3800" b="1">
          <a:solidFill>
            <a:srgbClr val="800000"/>
          </a:solidFill>
          <a:latin typeface="Arial" charset="0"/>
          <a:ea typeface="Arial" pitchFamily="-108" charset="0"/>
          <a:cs typeface="Arial" charset="0"/>
        </a:defRPr>
      </a:lvl4pPr>
      <a:lvl5pPr algn="l" rtl="0" eaLnBrk="1" fontAlgn="base" hangingPunct="1">
        <a:spcBef>
          <a:spcPct val="0"/>
        </a:spcBef>
        <a:spcAft>
          <a:spcPct val="0"/>
        </a:spcAft>
        <a:defRPr sz="3800" b="1">
          <a:solidFill>
            <a:srgbClr val="800000"/>
          </a:solidFill>
          <a:latin typeface="Arial" charset="0"/>
          <a:ea typeface="Arial" pitchFamily="-108" charset="0"/>
          <a:cs typeface="Arial" charset="0"/>
        </a:defRPr>
      </a:lvl5pPr>
      <a:lvl6pPr marL="457200" algn="ctr" rtl="0" eaLnBrk="1" fontAlgn="base" hangingPunct="1">
        <a:spcBef>
          <a:spcPct val="0"/>
        </a:spcBef>
        <a:spcAft>
          <a:spcPct val="0"/>
        </a:spcAft>
        <a:defRPr sz="4400">
          <a:solidFill>
            <a:schemeClr val="tx2"/>
          </a:solidFill>
          <a:latin typeface="Arial" pitchFamily="34" charset="0"/>
          <a:cs typeface="Arial" pitchFamily="34" charset="0"/>
        </a:defRPr>
      </a:lvl6pPr>
      <a:lvl7pPr marL="914400" algn="ctr" rtl="0" eaLnBrk="1" fontAlgn="base" hangingPunct="1">
        <a:spcBef>
          <a:spcPct val="0"/>
        </a:spcBef>
        <a:spcAft>
          <a:spcPct val="0"/>
        </a:spcAft>
        <a:defRPr sz="4400">
          <a:solidFill>
            <a:schemeClr val="tx2"/>
          </a:solidFill>
          <a:latin typeface="Arial" pitchFamily="34" charset="0"/>
          <a:cs typeface="Arial" pitchFamily="34" charset="0"/>
        </a:defRPr>
      </a:lvl7pPr>
      <a:lvl8pPr marL="1371600" algn="ctr" rtl="0" eaLnBrk="1" fontAlgn="base" hangingPunct="1">
        <a:spcBef>
          <a:spcPct val="0"/>
        </a:spcBef>
        <a:spcAft>
          <a:spcPct val="0"/>
        </a:spcAft>
        <a:defRPr sz="4400">
          <a:solidFill>
            <a:schemeClr val="tx2"/>
          </a:solidFill>
          <a:latin typeface="Arial" pitchFamily="34" charset="0"/>
          <a:cs typeface="Arial" pitchFamily="34" charset="0"/>
        </a:defRPr>
      </a:lvl8pPr>
      <a:lvl9pPr marL="1828800" algn="ctr" rtl="0" eaLnBrk="1" fontAlgn="base" hangingPunct="1">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1" fontAlgn="base" hangingPunct="1">
        <a:spcBef>
          <a:spcPct val="20000"/>
        </a:spcBef>
        <a:spcAft>
          <a:spcPct val="0"/>
        </a:spcAft>
        <a:buSzPct val="65000"/>
        <a:buBlip>
          <a:blip r:embed="rId17"/>
        </a:buBlip>
        <a:defRPr sz="2800">
          <a:solidFill>
            <a:schemeClr val="tx1"/>
          </a:solidFill>
          <a:latin typeface="Arial"/>
          <a:ea typeface="Arial" pitchFamily="-108" charset="0"/>
          <a:cs typeface="Arial"/>
        </a:defRPr>
      </a:lvl1pPr>
      <a:lvl2pPr marL="742950" indent="-285750" algn="l" rtl="0" eaLnBrk="1" fontAlgn="base" hangingPunct="1">
        <a:spcBef>
          <a:spcPct val="20000"/>
        </a:spcBef>
        <a:spcAft>
          <a:spcPct val="0"/>
        </a:spcAft>
        <a:buClr>
          <a:srgbClr val="800000"/>
        </a:buClr>
        <a:buFont typeface="Arial" pitchFamily="34" charset="0"/>
        <a:buChar char="•"/>
        <a:defRPr sz="2600">
          <a:solidFill>
            <a:schemeClr val="tx1"/>
          </a:solidFill>
          <a:latin typeface="Arial"/>
          <a:ea typeface="Arial" pitchFamily="-108" charset="0"/>
          <a:cs typeface="Arial"/>
        </a:defRPr>
      </a:lvl2pPr>
      <a:lvl3pPr marL="1143000" indent="-228600" algn="l" rtl="0" eaLnBrk="1" fontAlgn="base" hangingPunct="1">
        <a:spcBef>
          <a:spcPct val="20000"/>
        </a:spcBef>
        <a:spcAft>
          <a:spcPct val="0"/>
        </a:spcAft>
        <a:buFont typeface="Lucida Grande" pitchFamily="18" charset="0"/>
        <a:buChar char="–"/>
        <a:defRPr sz="2000">
          <a:solidFill>
            <a:schemeClr val="tx1"/>
          </a:solidFill>
          <a:latin typeface="Arial"/>
          <a:ea typeface="Arial" pitchFamily="-108" charset="0"/>
          <a:cs typeface="Arial"/>
        </a:defRPr>
      </a:lvl3pPr>
      <a:lvl4pPr marL="1600200" indent="-228600" algn="l" rtl="0" eaLnBrk="1" fontAlgn="base" hangingPunct="1">
        <a:spcBef>
          <a:spcPct val="20000"/>
        </a:spcBef>
        <a:spcAft>
          <a:spcPct val="0"/>
        </a:spcAft>
        <a:buChar char="–"/>
        <a:defRPr sz="2000">
          <a:solidFill>
            <a:schemeClr val="tx1"/>
          </a:solidFill>
          <a:latin typeface="+mn-lt"/>
          <a:ea typeface="Arial" pitchFamily="-108" charset="0"/>
          <a:cs typeface="+mn-cs"/>
        </a:defRPr>
      </a:lvl4pPr>
      <a:lvl5pPr marL="2057400" indent="-228600" algn="l" rtl="0" eaLnBrk="1" fontAlgn="base" hangingPunct="1">
        <a:spcBef>
          <a:spcPct val="20000"/>
        </a:spcBef>
        <a:spcAft>
          <a:spcPct val="0"/>
        </a:spcAft>
        <a:buChar char="»"/>
        <a:defRPr sz="2000">
          <a:solidFill>
            <a:schemeClr val="tx1"/>
          </a:solidFill>
          <a:latin typeface="+mn-lt"/>
          <a:ea typeface="Arial" pitchFamily="-108" charset="0"/>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251520" y="1628800"/>
            <a:ext cx="8435280" cy="864096"/>
          </a:xfrm>
        </p:spPr>
        <p:txBody>
          <a:bodyPr>
            <a:normAutofit fontScale="90000"/>
          </a:bodyPr>
          <a:lstStyle/>
          <a:p>
            <a:r>
              <a:rPr lang="fi-FI" sz="5300" dirty="0" smtClean="0">
                <a:latin typeface="Calibri" pitchFamily="34" charset="0"/>
                <a:cs typeface="Calibri" pitchFamily="34" charset="0"/>
              </a:rPr>
              <a:t>I Eurooppalaisuutta etsimässä</a:t>
            </a:r>
            <a:r>
              <a:rPr lang="fi-FI" dirty="0" smtClean="0">
                <a:latin typeface="Calibri" pitchFamily="34" charset="0"/>
                <a:cs typeface="Calibri" pitchFamily="34" charset="0"/>
              </a:rPr>
              <a:t/>
            </a:r>
            <a:br>
              <a:rPr lang="fi-FI" dirty="0" smtClean="0">
                <a:latin typeface="Calibri" pitchFamily="34" charset="0"/>
                <a:cs typeface="Calibri" pitchFamily="34" charset="0"/>
              </a:rPr>
            </a:br>
            <a:r>
              <a:rPr lang="fi-FI" dirty="0" smtClean="0">
                <a:latin typeface="Calibri" pitchFamily="34" charset="0"/>
                <a:cs typeface="Calibri" pitchFamily="34" charset="0"/>
              </a:rPr>
              <a:t/>
            </a:r>
            <a:br>
              <a:rPr lang="fi-FI" dirty="0" smtClean="0">
                <a:latin typeface="Calibri" pitchFamily="34" charset="0"/>
                <a:cs typeface="Calibri" pitchFamily="34" charset="0"/>
              </a:rPr>
            </a:br>
            <a:r>
              <a:rPr lang="fi-FI" dirty="0" smtClean="0">
                <a:latin typeface="Calibri" pitchFamily="34" charset="0"/>
                <a:cs typeface="Calibri" pitchFamily="34" charset="0"/>
              </a:rPr>
              <a:t>Oppikirjan tehtävien vastaukset</a:t>
            </a:r>
            <a:br>
              <a:rPr lang="fi-FI" dirty="0" smtClean="0">
                <a:latin typeface="Calibri" pitchFamily="34" charset="0"/>
                <a:cs typeface="Calibri" pitchFamily="34" charset="0"/>
              </a:rPr>
            </a:br>
            <a:endParaRPr lang="fi-FI" dirty="0">
              <a:latin typeface="Calibri" pitchFamily="34" charset="0"/>
              <a:cs typeface="Calibri" pitchFamily="34" charset="0"/>
            </a:endParaRPr>
          </a:p>
        </p:txBody>
      </p:sp>
      <p:sp>
        <p:nvSpPr>
          <p:cNvPr id="3" name="Alaotsikko 2"/>
          <p:cNvSpPr>
            <a:spLocks noGrp="1"/>
          </p:cNvSpPr>
          <p:nvPr>
            <p:ph idx="1"/>
          </p:nvPr>
        </p:nvSpPr>
        <p:spPr>
          <a:xfrm>
            <a:off x="539552" y="3717032"/>
            <a:ext cx="7704856" cy="2912368"/>
          </a:xfrm>
        </p:spPr>
        <p:txBody>
          <a:bodyPr>
            <a:normAutofit/>
          </a:bodyPr>
          <a:lstStyle/>
          <a:p>
            <a:pPr marL="514350" indent="-514350" algn="ctr">
              <a:buNone/>
            </a:pPr>
            <a:r>
              <a:rPr lang="fi-FI" dirty="0" smtClean="0">
                <a:latin typeface="Calibri" pitchFamily="34" charset="0"/>
                <a:cs typeface="Calibri" pitchFamily="34" charset="0"/>
              </a:rPr>
              <a:t>1. </a:t>
            </a:r>
            <a:r>
              <a:rPr lang="fi-FI" dirty="0" smtClean="0">
                <a:latin typeface="Calibri" pitchFamily="34" charset="0"/>
                <a:cs typeface="Calibri" pitchFamily="34" charset="0"/>
              </a:rPr>
              <a:t>Mistä tulet Eurooppa?</a:t>
            </a:r>
          </a:p>
          <a:p>
            <a:pPr marL="514350" indent="-514350" algn="ctr">
              <a:buNone/>
            </a:pPr>
            <a:r>
              <a:rPr lang="fi-FI" dirty="0" smtClean="0">
                <a:latin typeface="Calibri" pitchFamily="34" charset="0"/>
                <a:cs typeface="Calibri" pitchFamily="34" charset="0"/>
              </a:rPr>
              <a:t>2. </a:t>
            </a:r>
            <a:r>
              <a:rPr lang="fi-FI" dirty="0" smtClean="0">
                <a:latin typeface="Calibri" pitchFamily="34" charset="0"/>
                <a:cs typeface="Calibri" pitchFamily="34" charset="0"/>
              </a:rPr>
              <a:t>Kansalaisten Eurooppa</a:t>
            </a:r>
          </a:p>
          <a:p>
            <a:pPr marL="514350" indent="-514350" algn="ctr">
              <a:buNone/>
            </a:pPr>
            <a:r>
              <a:rPr lang="fi-FI" dirty="0" smtClean="0">
                <a:latin typeface="Calibri" pitchFamily="34" charset="0"/>
                <a:cs typeface="Calibri" pitchFamily="34" charset="0"/>
              </a:rPr>
              <a:t>3. </a:t>
            </a:r>
            <a:r>
              <a:rPr lang="fi-FI" dirty="0" smtClean="0">
                <a:latin typeface="Calibri" pitchFamily="34" charset="0"/>
                <a:cs typeface="Calibri" pitchFamily="34" charset="0"/>
              </a:rPr>
              <a:t>Nuorten Eurooppa</a:t>
            </a:r>
          </a:p>
          <a:p>
            <a:pPr marL="514350" indent="-514350" algn="ctr">
              <a:buNone/>
            </a:pPr>
            <a:r>
              <a:rPr lang="fi-FI" dirty="0" smtClean="0">
                <a:latin typeface="Calibri" pitchFamily="34" charset="0"/>
                <a:cs typeface="Calibri" pitchFamily="34" charset="0"/>
              </a:rPr>
              <a:t>	Kertaus</a:t>
            </a:r>
            <a:endParaRPr lang="fi-FI" dirty="0">
              <a:latin typeface="Calibri" pitchFamily="34" charset="0"/>
              <a:cs typeface="Calibri" pitchFamily="34" charset="0"/>
            </a:endParaRPr>
          </a:p>
        </p:txBody>
      </p:sp>
      <p:sp>
        <p:nvSpPr>
          <p:cNvPr id="4" name="Dian numeron paikkamerkki 3"/>
          <p:cNvSpPr>
            <a:spLocks noGrp="1"/>
          </p:cNvSpPr>
          <p:nvPr>
            <p:ph type="sldNum" sz="quarter" idx="11"/>
          </p:nvPr>
        </p:nvSpPr>
        <p:spPr/>
        <p:txBody>
          <a:bodyPr/>
          <a:lstStyle/>
          <a:p>
            <a:fld id="{EDC70746-5D72-4233-AE6B-36C192F81D7D}" type="slidenum">
              <a:rPr lang="fi-FI" smtClean="0"/>
              <a:pPr/>
              <a:t>1</a:t>
            </a:fld>
            <a:endParaRPr lang="fi-FI" dirty="0"/>
          </a:p>
        </p:txBody>
      </p:sp>
      <p:sp>
        <p:nvSpPr>
          <p:cNvPr id="5" name="Alatunnisteen paikkamerkki 4"/>
          <p:cNvSpPr>
            <a:spLocks noGrp="1"/>
          </p:cNvSpPr>
          <p:nvPr>
            <p:ph type="ftr" sz="quarter" idx="10"/>
          </p:nvPr>
        </p:nvSpPr>
        <p:spPr/>
        <p:txBody>
          <a:bodyPr/>
          <a:lstStyle/>
          <a:p>
            <a:r>
              <a:rPr lang="fi-FI" dirty="0" smtClean="0"/>
              <a:t>Kansalainen ja Eurooppa</a:t>
            </a:r>
            <a:endParaRPr lang="fi-FI"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539552" y="1937454"/>
            <a:ext cx="8208912"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lang="fi-FI" sz="2000" b="1" dirty="0" smtClean="0">
                <a:latin typeface="Arial" pitchFamily="34" charset="0"/>
                <a:ea typeface="Times New Roman" pitchFamily="18" charset="0"/>
                <a:cs typeface="Arial" pitchFamily="34" charset="0"/>
              </a:rPr>
              <a:t>3. M</a:t>
            </a: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iten arvioit opiskelu- ja työmahdollisuuksien avautumisen vaikuttavan tulevaisuuden sukupolvien asenteisiin Eurooppaa kohtaan?</a:t>
            </a:r>
          </a:p>
          <a:p>
            <a:pPr marL="0" marR="0" lvl="0" indent="0" algn="l" defTabSz="914400" rtl="0" eaLnBrk="0" fontAlgn="base" latinLnBrk="0" hangingPunct="0">
              <a:lnSpc>
                <a:spcPct val="100000"/>
              </a:lnSpc>
              <a:spcBef>
                <a:spcPct val="0"/>
              </a:spcBef>
              <a:spcAft>
                <a:spcPct val="0"/>
              </a:spcAft>
              <a:buClrTx/>
              <a:buSzTx/>
              <a:tabLst/>
            </a:pPr>
            <a:endParaRPr kumimoji="0" lang="fi-FI" sz="20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Myönteistä: </a:t>
            </a: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Suvaitsevuuden, kielitaidon, Euroopan tuntemuksen ja yhteistyökyvyn lisääntyessä ihmiset alkavat tuntea olevansa eurooppalaisia.</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Kielteistä: </a:t>
            </a: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Kasvava vuorovaikutus voi johtaa ulkomaisten vaikutteiden torjumiseen, kotimaan olojen vähättelemiseen tai pelkoihin suomalaisuuden katoamisesta Euroopan kartalta.</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EDC70746-5D72-4233-AE6B-36C192F81D7D}" type="slidenum">
              <a:rPr lang="fi-FI" smtClean="0"/>
              <a:pPr/>
              <a:t>10</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812360" y="332656"/>
            <a:ext cx="755650" cy="731838"/>
          </a:xfrm>
          <a:prstGeom prst="rect">
            <a:avLst/>
          </a:prstGeom>
          <a:noFill/>
          <a:ln w="9525">
            <a:noFill/>
            <a:miter lim="800000"/>
            <a:headEnd/>
            <a:tailEnd/>
          </a:ln>
        </p:spPr>
      </p:pic>
    </p:spTree>
  </p:cSld>
  <p:clrMapOvr>
    <a:masterClrMapping/>
  </p:clrMapOvr>
  <p:transition advTm="500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467544" y="1644518"/>
            <a:ext cx="7992888"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i-FI"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 Miksi kaikesta opiskelusta ja työnteosta ei voi EU:ssa tulla </a:t>
            </a:r>
            <a:r>
              <a:rPr kumimoji="0" lang="fi-FI" sz="2400" b="1"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kansainvälistä?</a:t>
            </a:r>
          </a:p>
          <a:p>
            <a:pPr marL="0" marR="0" lvl="0" indent="0" algn="l" defTabSz="914400" rtl="0" eaLnBrk="0" fontAlgn="base" latinLnBrk="0" hangingPunct="0">
              <a:lnSpc>
                <a:spcPct val="100000"/>
              </a:lnSpc>
              <a:spcBef>
                <a:spcPct val="0"/>
              </a:spcBef>
              <a:spcAft>
                <a:spcPct val="0"/>
              </a:spcAft>
              <a:buClrTx/>
              <a:buSzTx/>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Jokaisella maalla on oma koulutusjärjestelmänsä ja työlainsäädäntönsä. Kieli ja kulttuurierot ovat edelleen erottavia raja-aitoja. Työmarkkinat ovat paikallisia – jos työtä löytyy kotimaasta, ei ole tarvetta lähteä ulkomaille.</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EDC70746-5D72-4233-AE6B-36C192F81D7D}" type="slidenum">
              <a:rPr lang="fi-FI" smtClean="0"/>
              <a:pPr/>
              <a:t>11</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812360" y="404664"/>
            <a:ext cx="755650" cy="731838"/>
          </a:xfrm>
          <a:prstGeom prst="rect">
            <a:avLst/>
          </a:prstGeom>
          <a:noFill/>
          <a:ln w="9525">
            <a:noFill/>
            <a:miter lim="800000"/>
            <a:headEnd/>
            <a:tailEnd/>
          </a:ln>
        </p:spPr>
      </p:pic>
    </p:spTree>
  </p:cSld>
  <p:clrMapOvr>
    <a:masterClrMapping/>
  </p:clrMapOvr>
  <p:transition advTm="500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323528" y="1612867"/>
            <a:ext cx="8496944"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Kertaus s. 35</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Arvioi kannanottoja Euroopan yhdentymisen alkuvaiheista ja 2000-luvun tilanteesta. Perustele kantasi.</a:t>
            </a: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endParaRPr kumimoji="0" lang="fi-FI"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Omassa vastauksessaan opiskelija voi tarkastella kansallisvaltioiden ja unionin välistä suhdetta: Toisaalta on ollut vaikea luovuttaa päätösvaltaa unionille, toisaalta on ollut pakko luopua omasta päätösvallasta. On huomionarvoista, että ihmiset eivät tunne olevansa eurooppalaisia, vaikka unionia on markkinoitu kuin kansallisvaltiota. Unioni on olemassa, mutta kansaa ei.</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EDC70746-5D72-4233-AE6B-36C192F81D7D}" type="slidenum">
              <a:rPr lang="fi-FI" smtClean="0"/>
              <a:pPr/>
              <a:t>12</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812360" y="404664"/>
            <a:ext cx="755650" cy="731838"/>
          </a:xfrm>
          <a:prstGeom prst="rect">
            <a:avLst/>
          </a:prstGeom>
          <a:noFill/>
          <a:ln w="9525">
            <a:noFill/>
            <a:miter lim="800000"/>
            <a:headEnd/>
            <a:tailEnd/>
          </a:ln>
        </p:spPr>
      </p:pic>
    </p:spTree>
  </p:cSld>
  <p:clrMapOvr>
    <a:masterClrMapping/>
  </p:clrMapOvr>
  <p:transition advTm="500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251520" y="1243902"/>
            <a:ext cx="8496944" cy="39395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endParaRPr kumimoji="0" lang="fi-FI" sz="160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9144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a:t>
            </a:r>
            <a:r>
              <a:rPr kumimoji="0" lang="fi-FI" sz="240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Euroopan yhdistymisen taustalla on ajatus Euroopan yhteisestä henkisestä perinnöstä. Suomen luterilaisen kirkon entinen arkkipiispa John Vikström on sanonut, että se mikä on yhteistä, perustuu tietenkin yhteisiin juuriin. Vikström nostaa esiin Ateenan, Rooma ja Jerusalemin paikkoina, joissa eurooppalaisuuden yhteiset arvot ovat syntyneet.</a:t>
            </a:r>
          </a:p>
          <a:p>
            <a:pPr marL="0" marR="0" lvl="0" indent="0" algn="l" defTabSz="914400" rtl="0" eaLnBrk="0" fontAlgn="base" latinLnBrk="0" hangingPunct="0">
              <a:lnSpc>
                <a:spcPct val="100000"/>
              </a:lnSpc>
              <a:spcBef>
                <a:spcPct val="0"/>
              </a:spcBef>
              <a:spcAft>
                <a:spcPct val="0"/>
              </a:spcAft>
              <a:buClrTx/>
              <a:buSzTx/>
              <a:tabLst>
                <a:tab pos="914400" algn="l"/>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Mitä Eurooppaa yhdistänyttä näissä kaupungeissa on syntynyt? Toimivatko nämä arvot vielä nykyajassa ja tulevaisuudessa?</a:t>
            </a: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EDC70746-5D72-4233-AE6B-36C192F81D7D}" type="slidenum">
              <a:rPr lang="fi-FI" smtClean="0"/>
              <a:pPr/>
              <a:t>13</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812360" y="404664"/>
            <a:ext cx="755650" cy="731838"/>
          </a:xfrm>
          <a:prstGeom prst="rect">
            <a:avLst/>
          </a:prstGeom>
          <a:noFill/>
          <a:ln w="9525">
            <a:noFill/>
            <a:miter lim="800000"/>
            <a:headEnd/>
            <a:tailEnd/>
          </a:ln>
        </p:spPr>
      </p:pic>
    </p:spTree>
  </p:cSld>
  <p:clrMapOvr>
    <a:masterClrMapping/>
  </p:clrMapOvr>
  <p:transition advTm="500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orakulmio 1"/>
          <p:cNvSpPr/>
          <p:nvPr/>
        </p:nvSpPr>
        <p:spPr>
          <a:xfrm>
            <a:off x="323528" y="1052736"/>
            <a:ext cx="7920880" cy="5324535"/>
          </a:xfrm>
          <a:prstGeom prst="rect">
            <a:avLst/>
          </a:prstGeom>
        </p:spPr>
        <p:txBody>
          <a:bodyPr wrap="square">
            <a:spAutoFit/>
          </a:bodyPr>
          <a:lstStyle/>
          <a:p>
            <a:pPr lvl="0" eaLnBrk="0" fontAlgn="base" hangingPunct="0">
              <a:spcBef>
                <a:spcPct val="0"/>
              </a:spcBef>
              <a:spcAft>
                <a:spcPct val="0"/>
              </a:spcAft>
              <a:tabLst>
                <a:tab pos="914400" algn="l"/>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9144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Ateena</a:t>
            </a: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länsimainen demokratia, antiikin kreikkalainen kulttuuriperintö, joista on tullut länsimaisten yhteiskuntien yhteistä omaisuutta</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9144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Rooma</a:t>
            </a: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valtakunta, joka levitti antiikin kulttuurin Välimeren alueelle ja läntiseen Eurooppaan</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9144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Jerusalem</a:t>
            </a: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juutalaisuus ja kristinusko, jotka levisivät laajalle alueelle jo Rooman valtakunnassa.</a:t>
            </a:r>
          </a:p>
          <a:p>
            <a:pPr lvl="0" eaLnBrk="0" fontAlgn="base" hangingPunct="0">
              <a:spcBef>
                <a:spcPct val="0"/>
              </a:spcBef>
              <a:spcAft>
                <a:spcPct val="0"/>
              </a:spcAft>
              <a:tabLst>
                <a:tab pos="914400" algn="l"/>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9144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Vaikka kristinuskon painoarvo on arkielämässä vähentynyt, yhteiset arvot ilmenevät perustuslaeissa ja muussa lainsäädännössä. Kieli, tavat ja yhteiskunnan instituutiot välittävät aikaisempien sukupolvien kulttuuriperintöä nykyihmisille, vaikka he eivät ole selvillä perinteen juurista. Tulevaisuudessa Eurooppa muuttuu monikulttuurisemmaksi. Mikäli Turkki liittyy unionin jäseneksi, islamilaisuuden merkitys kasvaa. Ehkä tulevaisuudessa John Vikströmin luetteloon olisi lisättävä Mekka.</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EDC70746-5D72-4233-AE6B-36C192F81D7D}" type="slidenum">
              <a:rPr lang="fi-FI" smtClean="0"/>
              <a:pPr/>
              <a:t>14</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956376" y="404664"/>
            <a:ext cx="755650" cy="731838"/>
          </a:xfrm>
          <a:prstGeom prst="rect">
            <a:avLst/>
          </a:prstGeom>
          <a:noFill/>
          <a:ln w="9525">
            <a:noFill/>
            <a:miter lim="800000"/>
            <a:headEnd/>
            <a:tailEnd/>
          </a:ln>
        </p:spPr>
      </p:pic>
    </p:spTree>
  </p:cSld>
  <p:clrMapOvr>
    <a:masterClrMapping/>
  </p:clrMapOvr>
  <p:transition advTm="500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539552" y="1561444"/>
            <a:ext cx="784887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9144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Toteuttakaa mielipidetutkimus, jossa selvitätte, mitä valitsemanne ihmisryhmä (koulunne lukiolaiset, opettajat, pojat ja tytöt, jokin yksittäinen kansalaisryhmä) ajattelee eurooppalaisuudesta. Voitte tutkia esimerkiksi </a:t>
            </a:r>
          </a:p>
          <a:p>
            <a:pPr marL="0" marR="0" lvl="0" indent="0" algn="l" defTabSz="914400" rtl="0" eaLnBrk="1" fontAlgn="base" latinLnBrk="0" hangingPunct="1">
              <a:lnSpc>
                <a:spcPct val="100000"/>
              </a:lnSpc>
              <a:spcBef>
                <a:spcPct val="0"/>
              </a:spcBef>
              <a:spcAft>
                <a:spcPct val="0"/>
              </a:spcAft>
              <a:buClrTx/>
              <a:buSzTx/>
              <a:tabLst>
                <a:tab pos="914400" algn="l"/>
              </a:tabLst>
            </a:pPr>
            <a:endParaRPr lang="fi-FI" sz="2000" dirty="0">
              <a:latin typeface="Arial" pitchFamily="34" charset="0"/>
              <a:ea typeface="Times New Roman" pitchFamily="18" charset="0"/>
              <a:cs typeface="Arial" pitchFamily="34" charset="0"/>
            </a:endParaRPr>
          </a:p>
          <a:p>
            <a:pPr marL="457200" marR="0" lvl="0" indent="-457200" algn="l" defTabSz="914400" rtl="0" eaLnBrk="1" fontAlgn="base" latinLnBrk="0" hangingPunct="1">
              <a:lnSpc>
                <a:spcPct val="100000"/>
              </a:lnSpc>
              <a:spcBef>
                <a:spcPct val="0"/>
              </a:spcBef>
              <a:spcAft>
                <a:spcPct val="0"/>
              </a:spcAft>
              <a:buClrTx/>
              <a:buSzTx/>
              <a:buAutoNum type="alphaLcParenR"/>
              <a:tabLst>
                <a:tab pos="9144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kokevatko tutkittavat henkilöt itsensä eurooppalaisiksi</a:t>
            </a:r>
            <a:endParaRPr lang="fi-FI" sz="2000" dirty="0">
              <a:latin typeface="Arial" pitchFamily="34" charset="0"/>
              <a:cs typeface="Arial" pitchFamily="34" charset="0"/>
            </a:endParaRPr>
          </a:p>
          <a:p>
            <a:pPr marL="457200" marR="0" lvl="0" indent="-457200" algn="l" defTabSz="914400" rtl="0" eaLnBrk="1" fontAlgn="base" latinLnBrk="0" hangingPunct="1">
              <a:lnSpc>
                <a:spcPct val="100000"/>
              </a:lnSpc>
              <a:spcBef>
                <a:spcPct val="0"/>
              </a:spcBef>
              <a:spcAft>
                <a:spcPct val="0"/>
              </a:spcAft>
              <a:buClrTx/>
              <a:buSzTx/>
              <a:buAutoNum type="alphaLcParenR"/>
              <a:tabLst>
                <a:tab pos="9144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onko EU:n jäsenyys heille myönteinen, kielteinen vai samantekevä asia.</a:t>
            </a:r>
            <a:endParaRPr lang="fi-FI" sz="2000" dirty="0">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tabLst>
                <a:tab pos="9144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Päättäkää kohderyhmä, pohtikaa tutkimusongelma,suunnitelkaa tutkimuksen toteuttaminen. Mitä havaitsette tutkimustuloksista?</a:t>
            </a: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Opiskelijoiden oma tutkimustulos.</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EDC70746-5D72-4233-AE6B-36C192F81D7D}" type="slidenum">
              <a:rPr lang="fi-FI" smtClean="0"/>
              <a:pPr/>
              <a:t>15</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812360" y="260648"/>
            <a:ext cx="755650" cy="731838"/>
          </a:xfrm>
          <a:prstGeom prst="rect">
            <a:avLst/>
          </a:prstGeom>
          <a:noFill/>
          <a:ln w="9525">
            <a:noFill/>
            <a:miter lim="800000"/>
            <a:headEnd/>
            <a:tailEnd/>
          </a:ln>
        </p:spPr>
      </p:pic>
    </p:spTree>
  </p:cSld>
  <p:clrMapOvr>
    <a:masterClrMapping/>
  </p:clrMapOvr>
  <p:transition advTm="500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323528" y="1268626"/>
            <a:ext cx="7776864"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 EU:n komission puheenjohtaja Romano Prodi sanoi vuonna 2004 nuorisoa Euroopan tulevaisuudeksi. Tarkastele ajatusta eri näkökulmista. Millä perusteilla voit olla samaa mieltä? Millä perusteilla olet eri mieltä?</a:t>
            </a:r>
          </a:p>
          <a:p>
            <a:pPr marL="0" marR="0" lvl="0" indent="0" algn="l" defTabSz="914400" rtl="0" eaLnBrk="1" fontAlgn="base" latinLnBrk="0" hangingPunct="1">
              <a:lnSpc>
                <a:spcPct val="100000"/>
              </a:lnSpc>
              <a:spcBef>
                <a:spcPct val="0"/>
              </a:spcBef>
              <a:spcAft>
                <a:spcPct val="0"/>
              </a:spcAft>
              <a:buClrTx/>
              <a:buSzTx/>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Opiskelijan oma vastaus.</a:t>
            </a: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Esimerkkejä väitteen puolesta</a:t>
            </a: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Eurooppa voi yhtenäistyä vain sukupolven vaihduttua. Unioni panostaa paljon nuorten opiskelu- ja työmahdollisuuksiin.</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Esimerkkejä päinvastaisesta kannasta: </a:t>
            </a: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Käsite ”nuoriso” sisältää hyvin erilaisia ihmisiä. Asenteet saattavat muuttua hitaammin kuin sukupolvet. Kansalliset ennakkoluulot ovat syntyneet satoja vuosia sitten (esim. suhtautuminen juutalaisiin). Kansallisvaltiot eivät ole osoittaneet kuolemisen merkkejä.</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EDC70746-5D72-4233-AE6B-36C192F81D7D}" type="slidenum">
              <a:rPr lang="fi-FI" smtClean="0"/>
              <a:pPr/>
              <a:t>16</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884368" y="332656"/>
            <a:ext cx="755650" cy="731838"/>
          </a:xfrm>
          <a:prstGeom prst="rect">
            <a:avLst/>
          </a:prstGeom>
          <a:noFill/>
          <a:ln w="9525">
            <a:noFill/>
            <a:miter lim="800000"/>
            <a:headEnd/>
            <a:tailEnd/>
          </a:ln>
        </p:spPr>
      </p:pic>
    </p:spTree>
  </p:cSld>
  <p:clrMapOvr>
    <a:masterClrMapping/>
  </p:clrMapOvr>
  <p:transition advTm="500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323528" y="975955"/>
            <a:ext cx="8424936" cy="44319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i-FI" sz="1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lang="fi-FI" sz="2400" b="1" dirty="0" smtClean="0">
                <a:latin typeface="Arial" pitchFamily="34" charset="0"/>
                <a:ea typeface="Times New Roman" pitchFamily="18" charset="0"/>
                <a:cs typeface="Arial" pitchFamily="34" charset="0"/>
              </a:rPr>
              <a:t>5.</a:t>
            </a: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Millainen on mielestäsi eurooppalainen ihannekansalainen? Arvioi itseäsi tämän kansalaisihanteen toteuttajana.</a:t>
            </a:r>
          </a:p>
          <a:p>
            <a:pPr marL="0" marR="0" lvl="0" indent="0" algn="l" defTabSz="914400" rtl="0" eaLnBrk="0" fontAlgn="base" latinLnBrk="0" hangingPunct="0">
              <a:lnSpc>
                <a:spcPct val="100000"/>
              </a:lnSpc>
              <a:spcBef>
                <a:spcPct val="0"/>
              </a:spcBef>
              <a:spcAft>
                <a:spcPct val="0"/>
              </a:spcAft>
              <a:buClrTx/>
              <a:buSzTx/>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Opiskelijan oma vastaus.</a:t>
            </a: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Asiaa voi tarkastella kansalaisen oikeuksien ja velvollisuuksien kannalta ja johtaa niistä ihannekansalaisen ominaisuuksia: Ihannekansalainen on vapaa, tasa-arvoinen, suvaitseva, demokraattinen ja lainkuuliainen. Hän pystyy vaikuttamaan omassa yhteiskunnassaan ja unionissa ja valvomaan oikeuksiaan.</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EDC70746-5D72-4233-AE6B-36C192F81D7D}" type="slidenum">
              <a:rPr lang="fi-FI" smtClean="0"/>
              <a:pPr/>
              <a:t>17</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956376" y="332656"/>
            <a:ext cx="755650" cy="731838"/>
          </a:xfrm>
          <a:prstGeom prst="rect">
            <a:avLst/>
          </a:prstGeom>
          <a:noFill/>
          <a:ln w="9525">
            <a:noFill/>
            <a:miter lim="800000"/>
            <a:headEnd/>
            <a:tailEnd/>
          </a:ln>
        </p:spPr>
      </p:pic>
    </p:spTree>
  </p:cSld>
  <p:clrMapOvr>
    <a:masterClrMapping/>
  </p:clrMapOvr>
  <p:transition advTm="500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tsikko 2"/>
          <p:cNvSpPr>
            <a:spLocks noGrp="1"/>
          </p:cNvSpPr>
          <p:nvPr>
            <p:ph type="title"/>
          </p:nvPr>
        </p:nvSpPr>
        <p:spPr>
          <a:xfrm>
            <a:off x="457200" y="1340768"/>
            <a:ext cx="8229600" cy="792088"/>
          </a:xfrm>
        </p:spPr>
        <p:txBody>
          <a:bodyPr/>
          <a:lstStyle/>
          <a:p>
            <a:pPr lvl="0"/>
            <a:r>
              <a:rPr lang="fi-FI" sz="2000" dirty="0" smtClean="0">
                <a:solidFill>
                  <a:schemeClr val="tx1"/>
                </a:solidFill>
                <a:latin typeface="Calibri" pitchFamily="34" charset="0"/>
                <a:ea typeface="Times New Roman" pitchFamily="18" charset="0"/>
                <a:cs typeface="Calibri" pitchFamily="34" charset="0"/>
              </a:rPr>
              <a:t>I  Eurooppalaisuutta etsimässä</a:t>
            </a:r>
            <a:r>
              <a:rPr kumimoji="0" lang="fi-FI" sz="2000" b="0" i="0" u="none" strike="noStrike" cap="none" normalizeH="0" baseline="0" dirty="0" smtClean="0">
                <a:ln>
                  <a:noFill/>
                </a:ln>
                <a:solidFill>
                  <a:schemeClr val="tx1"/>
                </a:solidFill>
                <a:effectLst/>
                <a:latin typeface="Calibri" pitchFamily="34" charset="0"/>
                <a:cs typeface="Calibri" pitchFamily="34" charset="0"/>
              </a:rPr>
              <a:t/>
            </a:r>
            <a:br>
              <a:rPr kumimoji="0" lang="fi-FI" sz="2000" b="0" i="0" u="none" strike="noStrike" cap="none" normalizeH="0" baseline="0" dirty="0" smtClean="0">
                <a:ln>
                  <a:noFill/>
                </a:ln>
                <a:solidFill>
                  <a:schemeClr val="tx1"/>
                </a:solidFill>
                <a:effectLst/>
                <a:latin typeface="Calibri" pitchFamily="34" charset="0"/>
                <a:cs typeface="Calibri" pitchFamily="34" charset="0"/>
              </a:rPr>
            </a:br>
            <a:r>
              <a:rPr lang="fi-FI" sz="2000" dirty="0" smtClean="0">
                <a:solidFill>
                  <a:schemeClr val="tx1"/>
                </a:solidFill>
                <a:latin typeface="Calibri" pitchFamily="34" charset="0"/>
                <a:ea typeface="Times New Roman" pitchFamily="18" charset="0"/>
                <a:cs typeface="Calibri" pitchFamily="34" charset="0"/>
              </a:rPr>
              <a:t>Mistä tulet Eurooppa?</a:t>
            </a:r>
            <a:r>
              <a:rPr kumimoji="0" lang="fi-FI" sz="2000" b="0" i="0" u="none" strike="noStrike" cap="none" normalizeH="0" baseline="0" dirty="0" smtClean="0">
                <a:ln>
                  <a:noFill/>
                </a:ln>
                <a:solidFill>
                  <a:schemeClr val="tx1"/>
                </a:solidFill>
                <a:effectLst/>
                <a:latin typeface="Calibri" pitchFamily="34" charset="0"/>
                <a:cs typeface="Calibri" pitchFamily="34" charset="0"/>
              </a:rPr>
              <a:t/>
            </a:r>
            <a:br>
              <a:rPr kumimoji="0" lang="fi-FI" sz="2000" b="0" i="0" u="none" strike="noStrike" cap="none" normalizeH="0" baseline="0" dirty="0" smtClean="0">
                <a:ln>
                  <a:noFill/>
                </a:ln>
                <a:solidFill>
                  <a:schemeClr val="tx1"/>
                </a:solidFill>
                <a:effectLst/>
                <a:latin typeface="Calibri" pitchFamily="34" charset="0"/>
                <a:cs typeface="Calibri" pitchFamily="34" charset="0"/>
              </a:rPr>
            </a:br>
            <a:r>
              <a:rPr lang="fi-FI" sz="2000" dirty="0" smtClean="0">
                <a:solidFill>
                  <a:schemeClr val="tx1"/>
                </a:solidFill>
                <a:latin typeface="Calibri" pitchFamily="34" charset="0"/>
                <a:ea typeface="Times New Roman" pitchFamily="18" charset="0"/>
                <a:cs typeface="Calibri" pitchFamily="34" charset="0"/>
              </a:rPr>
              <a:t>Tehtäviä s.23</a:t>
            </a:r>
            <a:r>
              <a:rPr kumimoji="0" lang="fi-FI" sz="4000" b="0" i="0" u="none" strike="noStrike" cap="none" normalizeH="0" baseline="0" dirty="0" smtClean="0">
                <a:ln>
                  <a:noFill/>
                </a:ln>
                <a:solidFill>
                  <a:schemeClr val="tx1"/>
                </a:solidFill>
                <a:effectLst/>
                <a:latin typeface="Calibri" pitchFamily="34" charset="0"/>
                <a:cs typeface="Calibri" pitchFamily="34" charset="0"/>
              </a:rPr>
              <a:t/>
            </a:r>
            <a:br>
              <a:rPr kumimoji="0" lang="fi-FI" sz="4000" b="0" i="0" u="none" strike="noStrike" cap="none" normalizeH="0" baseline="0" dirty="0" smtClean="0">
                <a:ln>
                  <a:noFill/>
                </a:ln>
                <a:solidFill>
                  <a:schemeClr val="tx1"/>
                </a:solidFill>
                <a:effectLst/>
                <a:latin typeface="Calibri" pitchFamily="34" charset="0"/>
                <a:cs typeface="Calibri" pitchFamily="34" charset="0"/>
              </a:rPr>
            </a:br>
            <a:endParaRPr lang="fi-FI" dirty="0">
              <a:latin typeface="Calibri" pitchFamily="34" charset="0"/>
              <a:cs typeface="Calibri" pitchFamily="34" charset="0"/>
            </a:endParaRPr>
          </a:p>
        </p:txBody>
      </p:sp>
      <p:sp>
        <p:nvSpPr>
          <p:cNvPr id="4" name="Sisällön paikkamerkki 3"/>
          <p:cNvSpPr>
            <a:spLocks noGrp="1"/>
          </p:cNvSpPr>
          <p:nvPr>
            <p:ph idx="1"/>
          </p:nvPr>
        </p:nvSpPr>
        <p:spPr>
          <a:xfrm>
            <a:off x="457200" y="2852936"/>
            <a:ext cx="8229600" cy="3776464"/>
          </a:xfrm>
        </p:spPr>
        <p:txBody>
          <a:bodyPr/>
          <a:lstStyle/>
          <a:p>
            <a:pPr marL="0" lvl="0" indent="0" eaLnBrk="0" hangingPunct="0">
              <a:spcBef>
                <a:spcPct val="0"/>
              </a:spcBef>
              <a:buSzTx/>
              <a:buFontTx/>
              <a:buAutoNum type="arabicPeriod"/>
            </a:pPr>
            <a:r>
              <a:rPr kumimoji="0" lang="fi-FI" sz="1800" b="1"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Miten määrittelet Euroopan?</a:t>
            </a:r>
          </a:p>
          <a:p>
            <a:pPr marL="0" lvl="0" indent="0" eaLnBrk="0" hangingPunct="0">
              <a:spcBef>
                <a:spcPct val="0"/>
              </a:spcBef>
              <a:buSzTx/>
              <a:buNone/>
            </a:pPr>
            <a:endParaRPr kumimoji="0" lang="fi-FI" sz="1800" b="0" i="0" u="none" strike="noStrike" cap="none" normalizeH="0" baseline="0" dirty="0" smtClean="0">
              <a:ln>
                <a:noFill/>
              </a:ln>
              <a:solidFill>
                <a:schemeClr val="tx1"/>
              </a:solidFill>
              <a:effectLst/>
              <a:latin typeface="Calibri" pitchFamily="34" charset="0"/>
              <a:cs typeface="Calibri" pitchFamily="34" charset="0"/>
            </a:endParaRPr>
          </a:p>
          <a:p>
            <a:pPr marL="0" lvl="0" indent="0" eaLnBrk="0" hangingPunct="0">
              <a:spcBef>
                <a:spcPct val="0"/>
              </a:spcBef>
              <a:buSzTx/>
              <a:buNone/>
            </a:pPr>
            <a:r>
              <a:rPr kumimoji="0" lang="fi-FI" sz="2000"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Maantieteellisesti Euroopan voi määritellä maanosaksi, jolta rajoittavat idässä ja etelässä Uralin vuoristo, Mustameri, Bosporin salmi ja Välimeri. Kulttuurisesti ja yhteiskunnallisesti Euroopan rajat ovat häilyvämmät. Siihen kuuluvat ne maantieteellisen Euroopan alueet, jonne on levinnyt kristillisyys ja 1700-luvun valistuksesta peräisin oleva käsitys länsimaisesta demokratiasta.</a:t>
            </a:r>
            <a:endParaRPr kumimoji="0" lang="fi-FI" sz="2000" b="0" i="0" u="none" strike="noStrike" cap="none" normalizeH="0" baseline="0" dirty="0" smtClean="0">
              <a:ln>
                <a:noFill/>
              </a:ln>
              <a:solidFill>
                <a:schemeClr val="tx1"/>
              </a:solidFill>
              <a:effectLst/>
              <a:latin typeface="Calibri" pitchFamily="34" charset="0"/>
              <a:cs typeface="Calibri" pitchFamily="34" charset="0"/>
            </a:endParaRPr>
          </a:p>
          <a:p>
            <a:endParaRPr lang="fi-FI" dirty="0">
              <a:solidFill>
                <a:srgbClr val="FF0000"/>
              </a:solidFill>
              <a:latin typeface="Calibri" pitchFamily="34" charset="0"/>
              <a:cs typeface="Calibri" pitchFamily="34" charset="0"/>
            </a:endParaRPr>
          </a:p>
        </p:txBody>
      </p:sp>
      <p:sp>
        <p:nvSpPr>
          <p:cNvPr id="5" name="Dian numeron paikkamerkki 4"/>
          <p:cNvSpPr>
            <a:spLocks noGrp="1"/>
          </p:cNvSpPr>
          <p:nvPr>
            <p:ph type="sldNum" sz="quarter" idx="11"/>
          </p:nvPr>
        </p:nvSpPr>
        <p:spPr/>
        <p:txBody>
          <a:bodyPr/>
          <a:lstStyle/>
          <a:p>
            <a:fld id="{EDC70746-5D72-4233-AE6B-36C192F81D7D}" type="slidenum">
              <a:rPr lang="fi-FI" smtClean="0"/>
              <a:pPr/>
              <a:t>2</a:t>
            </a:fld>
            <a:endParaRPr lang="fi-FI" dirty="0"/>
          </a:p>
        </p:txBody>
      </p:sp>
      <p:sp>
        <p:nvSpPr>
          <p:cNvPr id="6" name="Alatunnisteen paikkamerkki 5"/>
          <p:cNvSpPr>
            <a:spLocks noGrp="1"/>
          </p:cNvSpPr>
          <p:nvPr>
            <p:ph type="ftr" sz="quarter" idx="10"/>
          </p:nvPr>
        </p:nvSpPr>
        <p:spPr/>
        <p:txBody>
          <a:bodyPr/>
          <a:lstStyle/>
          <a:p>
            <a:r>
              <a:rPr lang="fi-FI" dirty="0" smtClean="0"/>
              <a:t>Kansalainen ja Eurooppa</a:t>
            </a:r>
            <a:endParaRPr lang="fi-FI" dirty="0"/>
          </a:p>
        </p:txBody>
      </p:sp>
      <p:pic>
        <p:nvPicPr>
          <p:cNvPr id="7" name="Kuva 5"/>
          <p:cNvPicPr>
            <a:picLocks noChangeAspect="1"/>
          </p:cNvPicPr>
          <p:nvPr/>
        </p:nvPicPr>
        <p:blipFill>
          <a:blip r:embed="rId2" cstate="print"/>
          <a:srcRect/>
          <a:stretch>
            <a:fillRect/>
          </a:stretch>
        </p:blipFill>
        <p:spPr bwMode="auto">
          <a:xfrm>
            <a:off x="7596336" y="476672"/>
            <a:ext cx="755650" cy="731838"/>
          </a:xfrm>
          <a:prstGeom prst="rect">
            <a:avLst/>
          </a:prstGeom>
          <a:noFill/>
          <a:ln w="9525">
            <a:noFill/>
            <a:miter lim="800000"/>
            <a:headEnd/>
            <a:tailEnd/>
          </a:ln>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395536" y="796971"/>
            <a:ext cx="8208912"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endParaRPr kumimoji="0" lang="fi-FI" b="0" i="0" u="none" strike="noStrike" cap="none" normalizeH="0" baseline="0" dirty="0" smtClean="0">
              <a:ln>
                <a:noFill/>
              </a:ln>
              <a:solidFill>
                <a:schemeClr val="tx1"/>
              </a:solidFill>
              <a:effectLst/>
              <a:latin typeface="Arial" pitchFamily="34" charset="0"/>
              <a:cs typeface="Arial" pitchFamily="34" charset="0"/>
            </a:endParaRPr>
          </a:p>
          <a:p>
            <a:pPr eaLnBrk="0" fontAlgn="base" hangingPunct="0">
              <a:spcBef>
                <a:spcPct val="0"/>
              </a:spcBef>
              <a:spcAft>
                <a:spcPct val="0"/>
              </a:spcAft>
              <a:tabLst>
                <a:tab pos="914400" algn="l"/>
              </a:tabLst>
            </a:pPr>
            <a:r>
              <a:rPr kumimoji="0" lang="fi-FI"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Millä perusteella suomalaiset ovat eurooppalaisia ja millä perusteella eivät?</a:t>
            </a:r>
            <a:endParaRPr kumimoji="0" lang="fi-FI"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endPar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Suomalaiset ovat eurooppalaisia, koska</a:t>
            </a:r>
            <a:endParaRPr kumimoji="0" lang="fi-FI"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Arial" pitchFamily="34" charset="0"/>
              <a:buChar char="•"/>
              <a:tabLst>
                <a:tab pos="9144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he kuuluvat maantieteellisesti Eurooppaan</a:t>
            </a:r>
          </a:p>
          <a:p>
            <a:pPr marL="457200" marR="0" lvl="1" indent="0" algn="l" defTabSz="914400" rtl="0" eaLnBrk="0" fontAlgn="base" latinLnBrk="0" hangingPunct="0">
              <a:lnSpc>
                <a:spcPct val="100000"/>
              </a:lnSpc>
              <a:spcBef>
                <a:spcPct val="0"/>
              </a:spcBef>
              <a:spcAft>
                <a:spcPct val="0"/>
              </a:spcAft>
              <a:buClrTx/>
              <a:buSzTx/>
              <a:buFont typeface="Arial" pitchFamily="34" charset="0"/>
              <a:buChar char="•"/>
              <a:tabLst>
                <a:tab pos="9144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suomalainen kulttuuri ja yhteiskunta ovat muodostuneet läntisten vaikutteiden pohjalta</a:t>
            </a:r>
          </a:p>
          <a:p>
            <a:pPr marL="457200" marR="0" lvl="1" indent="0" algn="l" defTabSz="914400" rtl="0" eaLnBrk="0" fontAlgn="base" latinLnBrk="0" hangingPunct="0">
              <a:lnSpc>
                <a:spcPct val="100000"/>
              </a:lnSpc>
              <a:spcBef>
                <a:spcPct val="0"/>
              </a:spcBef>
              <a:spcAft>
                <a:spcPct val="0"/>
              </a:spcAft>
              <a:buClrTx/>
              <a:buSzTx/>
              <a:buFont typeface="Arial" pitchFamily="34" charset="0"/>
              <a:buChar char="•"/>
              <a:tabLst>
                <a:tab pos="9144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suomalaiset uskovat kuuluvansa Eurooppaan.</a:t>
            </a:r>
          </a:p>
          <a:p>
            <a:pPr marL="457200" marR="0" lvl="1" indent="0" algn="l" defTabSz="914400" rtl="0" eaLnBrk="0" fontAlgn="base" latinLnBrk="0" hangingPunct="0">
              <a:lnSpc>
                <a:spcPct val="100000"/>
              </a:lnSpc>
              <a:spcBef>
                <a:spcPct val="0"/>
              </a:spcBef>
              <a:spcAft>
                <a:spcPct val="0"/>
              </a:spcAft>
              <a:buClrTx/>
              <a:buSzTx/>
              <a:tabLst>
                <a:tab pos="914400" algn="l"/>
              </a:tabLst>
            </a:pPr>
            <a:endParaRPr kumimoji="0" lang="fi-FI"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Suomalaiset eivät kuulu Eurooppaan koska</a:t>
            </a:r>
            <a:endParaRPr kumimoji="0" lang="fi-FI" b="0" i="0" u="none" strike="noStrike" cap="none" normalizeH="0" baseline="0" dirty="0" smtClean="0">
              <a:ln>
                <a:noFill/>
              </a:ln>
              <a:solidFill>
                <a:schemeClr val="tx1"/>
              </a:solidFill>
              <a:effectLst/>
              <a:latin typeface="Arial" pitchFamily="34" charset="0"/>
              <a:cs typeface="Arial" pitchFamily="34" charset="0"/>
            </a:endParaRPr>
          </a:p>
          <a:p>
            <a:pPr lvl="1" eaLnBrk="0" fontAlgn="base" hangingPunct="0">
              <a:spcBef>
                <a:spcPct val="0"/>
              </a:spcBef>
              <a:spcAft>
                <a:spcPct val="0"/>
              </a:spcAft>
              <a:buFont typeface="Arial" pitchFamily="34" charset="0"/>
              <a:buChar char="•"/>
              <a:tabLst>
                <a:tab pos="9144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olemme maantieteellisesti Euroopan reunalla</a:t>
            </a:r>
            <a:endParaRPr kumimoji="0" lang="fi-FI" b="0" i="0" u="none" strike="noStrike" cap="none" normalizeH="0" baseline="0" dirty="0" smtClean="0">
              <a:ln>
                <a:noFill/>
              </a:ln>
              <a:solidFill>
                <a:schemeClr val="tx1"/>
              </a:solidFill>
              <a:effectLst/>
              <a:latin typeface="Arial" pitchFamily="34" charset="0"/>
              <a:cs typeface="Arial" pitchFamily="34" charset="0"/>
            </a:endParaRPr>
          </a:p>
          <a:p>
            <a:pPr lvl="1" eaLnBrk="0" fontAlgn="base" hangingPunct="0">
              <a:spcBef>
                <a:spcPct val="0"/>
              </a:spcBef>
              <a:spcAft>
                <a:spcPct val="0"/>
              </a:spcAft>
              <a:buFont typeface="Arial" pitchFamily="34" charset="0"/>
              <a:buChar char="•"/>
              <a:tabLst>
                <a:tab pos="9144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puhumme indoeurooppalaisista kielistä poikkeavaa suomalais-ugrilaista kieltä</a:t>
            </a:r>
            <a:endParaRPr kumimoji="0" lang="fi-FI" b="0" i="0" u="none" strike="noStrike" cap="none" normalizeH="0" baseline="0" dirty="0" smtClean="0">
              <a:ln>
                <a:noFill/>
              </a:ln>
              <a:solidFill>
                <a:schemeClr val="tx1"/>
              </a:solidFill>
              <a:effectLst/>
              <a:latin typeface="Arial" pitchFamily="34" charset="0"/>
              <a:cs typeface="Arial" pitchFamily="34" charset="0"/>
            </a:endParaRPr>
          </a:p>
          <a:p>
            <a:pPr lvl="1" eaLnBrk="0" fontAlgn="base" hangingPunct="0">
              <a:spcBef>
                <a:spcPct val="0"/>
              </a:spcBef>
              <a:spcAft>
                <a:spcPct val="0"/>
              </a:spcAft>
              <a:buFont typeface="Arial" pitchFamily="34" charset="0"/>
              <a:buChar char="•"/>
              <a:tabLst>
                <a:tab pos="9144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emme ole kuuluneet sen enempää Rooman valtakuntaan kuin Kaarle Suuren valtakuntaankaan</a:t>
            </a:r>
            <a:endParaRPr kumimoji="0" lang="fi-FI" b="0" i="0" u="none" strike="noStrike" cap="none" normalizeH="0" baseline="0" dirty="0" smtClean="0">
              <a:ln>
                <a:noFill/>
              </a:ln>
              <a:solidFill>
                <a:schemeClr val="tx1"/>
              </a:solidFill>
              <a:effectLst/>
              <a:latin typeface="Arial" pitchFamily="34" charset="0"/>
              <a:cs typeface="Arial" pitchFamily="34" charset="0"/>
            </a:endParaRPr>
          </a:p>
          <a:p>
            <a:pPr lvl="1" eaLnBrk="0" fontAlgn="base" hangingPunct="0">
              <a:spcBef>
                <a:spcPct val="0"/>
              </a:spcBef>
              <a:spcAft>
                <a:spcPct val="0"/>
              </a:spcAft>
              <a:buFont typeface="Arial" pitchFamily="34" charset="0"/>
              <a:buChar char="•"/>
              <a:tabLst>
                <a:tab pos="9144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koemme olevamme enemmän suomalaisia kuin eurooppalaisia</a:t>
            </a:r>
            <a:endParaRPr kumimoji="0" lang="fi-FI" b="0" i="0" u="none" strike="noStrike" cap="none" normalizeH="0" baseline="0" dirty="0" smtClean="0">
              <a:ln>
                <a:noFill/>
              </a:ln>
              <a:solidFill>
                <a:schemeClr val="tx1"/>
              </a:solidFill>
              <a:effectLst/>
              <a:latin typeface="Arial" pitchFamily="34" charset="0"/>
              <a:cs typeface="Arial" pitchFamily="34" charset="0"/>
            </a:endParaRPr>
          </a:p>
          <a:p>
            <a:pPr lvl="1" eaLnBrk="0" fontAlgn="base" hangingPunct="0">
              <a:spcBef>
                <a:spcPct val="0"/>
              </a:spcBef>
              <a:spcAft>
                <a:spcPct val="0"/>
              </a:spcAft>
              <a:buFont typeface="Arial" pitchFamily="34" charset="0"/>
              <a:buChar char="•"/>
              <a:tabLst>
                <a:tab pos="9144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eurooppalaisuus on meillä tuontitavaraa.</a:t>
            </a:r>
            <a:endParaRPr kumimoji="0" lang="fi-FI"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r>
              <a:rPr kumimoji="0" lang="fi-FI"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fi-FI"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r>
              <a:rPr kumimoji="0" lang="fi-FI"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EDC70746-5D72-4233-AE6B-36C192F81D7D}" type="slidenum">
              <a:rPr lang="fi-FI" smtClean="0"/>
              <a:pPr/>
              <a:t>3</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8028384" y="260648"/>
            <a:ext cx="755650" cy="731838"/>
          </a:xfrm>
          <a:prstGeom prst="rect">
            <a:avLst/>
          </a:prstGeom>
          <a:noFill/>
          <a:ln w="9525">
            <a:noFill/>
            <a:miter lim="800000"/>
            <a:headEnd/>
            <a:tailEnd/>
          </a:ln>
        </p:spPr>
      </p:pic>
    </p:spTree>
  </p:cSld>
  <p:clrMapOvr>
    <a:masterClrMapping/>
  </p:clrMapOvr>
  <p:transition advTm="500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539552" y="885428"/>
            <a:ext cx="792088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Milloin Eurooppa on ollut aikaisempina vuosisatoina yhtenäinen kokonaisuus?</a:t>
            </a:r>
          </a:p>
          <a:p>
            <a:pPr marL="0" marR="0" lvl="0" indent="0" algn="l" defTabSz="914400" rtl="0" eaLnBrk="0" fontAlgn="base" latinLnBrk="0" hangingPunct="0">
              <a:lnSpc>
                <a:spcPct val="100000"/>
              </a:lnSpc>
              <a:spcBef>
                <a:spcPct val="0"/>
              </a:spcBef>
              <a:spcAft>
                <a:spcPct val="0"/>
              </a:spcAft>
              <a:buClrTx/>
              <a:buSzTx/>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Eurooppa on harvoin ollut kokonaisuus. Rooman valtakunta ja Kaarle Suuren valtakuntakin peittivät vain osan nykyistä Eurooppaa. Yhtenäisin vaihe on ollut keskiajalla, jolloin läntinen kristikunta yhdisti Länsi-Eurooppaa.</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EDC70746-5D72-4233-AE6B-36C192F81D7D}" type="slidenum">
              <a:rPr lang="fi-FI" smtClean="0"/>
              <a:pPr/>
              <a:t>4</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884368" y="332656"/>
            <a:ext cx="755650" cy="731838"/>
          </a:xfrm>
          <a:prstGeom prst="rect">
            <a:avLst/>
          </a:prstGeom>
          <a:noFill/>
          <a:ln w="9525">
            <a:noFill/>
            <a:miter lim="800000"/>
            <a:headEnd/>
            <a:tailEnd/>
          </a:ln>
        </p:spPr>
      </p:pic>
    </p:spTree>
  </p:cSld>
  <p:clrMapOvr>
    <a:masterClrMapping/>
  </p:clrMapOvr>
  <p:transition advTm="500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323528" y="1084970"/>
            <a:ext cx="864096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 Vertaa toisiinsa Suomen ja Euroopan unionin symboleja. Mitä yhteistä ja mitä eroa havaitset?</a:t>
            </a:r>
          </a:p>
          <a:p>
            <a:pPr marL="0" marR="0" lvl="0" indent="0" algn="l" defTabSz="914400" rtl="0" eaLnBrk="0" fontAlgn="base" latinLnBrk="0" hangingPunct="0">
              <a:lnSpc>
                <a:spcPct val="100000"/>
              </a:lnSpc>
              <a:spcBef>
                <a:spcPct val="0"/>
              </a:spcBef>
              <a:spcAft>
                <a:spcPct val="0"/>
              </a:spcAft>
              <a:buClrTx/>
              <a:buSzTx/>
              <a:buFontTx/>
              <a:buNone/>
              <a:tabLst/>
            </a:pPr>
            <a:endParaRPr lang="fi-FI" sz="2400"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Yhteistä </a:t>
            </a: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ovat lippu kristillisine symboleineen, kansallislaulu ja kansallispäivä.</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Eroa</a:t>
            </a: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on siinä, että Euroopan unionin ulkoiset symbolit korostavat Euroopan moniaineksisuutta ja sen yhteistä länsimaista perintöä, Suomen symbolit ovat nationalistisempia, vaikka lippu viittaa yhteiseen kristilliseen perintöön kuten Euroopan unionin Marian kehräkin.</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EDC70746-5D72-4233-AE6B-36C192F81D7D}" type="slidenum">
              <a:rPr lang="fi-FI" smtClean="0"/>
              <a:pPr/>
              <a:t>5</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956376" y="332656"/>
            <a:ext cx="755650" cy="731838"/>
          </a:xfrm>
          <a:prstGeom prst="rect">
            <a:avLst/>
          </a:prstGeom>
          <a:noFill/>
          <a:ln w="9525">
            <a:noFill/>
            <a:miter lim="800000"/>
            <a:headEnd/>
            <a:tailEnd/>
          </a:ln>
        </p:spPr>
      </p:pic>
    </p:spTree>
  </p:cSld>
  <p:clrMapOvr>
    <a:masterClrMapping/>
  </p:clrMapOvr>
  <p:transition advTm="500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755576" y="1416705"/>
            <a:ext cx="7704856"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fi-FI"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 Miten antiikin, juutalaisuuden ja kristinuskon perintö ilmenevät Euroopassa?</a:t>
            </a:r>
          </a:p>
          <a:p>
            <a:pPr marL="0" marR="0" lvl="0" indent="0" algn="l" defTabSz="914400" rtl="0" eaLnBrk="1" fontAlgn="base" latinLnBrk="0" hangingPunct="1">
              <a:lnSpc>
                <a:spcPct val="100000"/>
              </a:lnSpc>
              <a:spcBef>
                <a:spcPct val="0"/>
              </a:spcBef>
              <a:spcAft>
                <a:spcPct val="0"/>
              </a:spcAft>
              <a:buClrTx/>
              <a:buSzTx/>
              <a:tabLst/>
            </a:pPr>
            <a:endParaRPr kumimoji="0" lang="fi-FI"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Antiikin perintö ilmenee demokratiassa, tieteessä ja taiteessa, juutalaisuus kristinuskossa ja kristinusko siinä, että kulttuurissa on suuri määrä kristillisiä symboleja, vuotuisjuhlia ja nimiä, jotka viittaavat kristinuskoon.</a:t>
            </a: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EDC70746-5D72-4233-AE6B-36C192F81D7D}" type="slidenum">
              <a:rPr lang="fi-FI" smtClean="0"/>
              <a:pPr/>
              <a:t>6</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956376" y="332656"/>
            <a:ext cx="755650" cy="731838"/>
          </a:xfrm>
          <a:prstGeom prst="rect">
            <a:avLst/>
          </a:prstGeom>
          <a:noFill/>
          <a:ln w="9525">
            <a:noFill/>
            <a:miter lim="800000"/>
            <a:headEnd/>
            <a:tailEnd/>
          </a:ln>
        </p:spPr>
      </p:pic>
    </p:spTree>
  </p:cSld>
  <p:clrMapOvr>
    <a:masterClrMapping/>
  </p:clrMapOvr>
  <p:transition advTm="500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539552" y="248739"/>
            <a:ext cx="7992888" cy="64325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95300" algn="l"/>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tab pos="495300" algn="l"/>
              </a:tabLst>
            </a:pPr>
            <a:endPar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tab pos="495300" algn="l"/>
              </a:tabLst>
            </a:pPr>
            <a:endParaRPr lang="fi-FI" sz="2000" b="1" dirty="0">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953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Kansalaisten Eurooppa</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Tehtäviä s. 29</a:t>
            </a: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endParaRPr lang="fi-FI" sz="2000" b="1" dirty="0">
              <a:latin typeface="Arial" pitchFamily="34" charset="0"/>
              <a:cs typeface="Arial" pitchFamily="34" charset="0"/>
            </a:endParaRPr>
          </a:p>
          <a:p>
            <a:pPr marL="228600" marR="0" lvl="0" indent="-228600" algn="l" defTabSz="914400" rtl="0" eaLnBrk="0" fontAlgn="base" latinLnBrk="0" hangingPunct="0">
              <a:lnSpc>
                <a:spcPct val="100000"/>
              </a:lnSpc>
              <a:spcBef>
                <a:spcPct val="0"/>
              </a:spcBef>
              <a:spcAft>
                <a:spcPct val="0"/>
              </a:spcAft>
              <a:buClrTx/>
              <a:buSzTx/>
              <a:buAutoNum type="arabicPeriod"/>
              <a:tabLst>
                <a:tab pos="495300" algn="l"/>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Mihin päätöksiin Euroopan unionin kansalaisuus perustuu?</a:t>
            </a:r>
          </a:p>
          <a:p>
            <a:pPr marL="228600" marR="0" lvl="0" indent="-228600" algn="l" defTabSz="914400" rtl="0" eaLnBrk="0" fontAlgn="base" latinLnBrk="0" hangingPunct="0">
              <a:lnSpc>
                <a:spcPct val="100000"/>
              </a:lnSpc>
              <a:spcBef>
                <a:spcPct val="0"/>
              </a:spcBef>
              <a:spcAft>
                <a:spcPct val="0"/>
              </a:spcAft>
              <a:buClrTx/>
              <a:buSzTx/>
              <a:tabLst>
                <a:tab pos="495300" algn="l"/>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Kansalaisuus perustu Maastrichtin sopimukseen 1992 kirjattuihin päätöksiin ja vuonna 2000 pidetyn Nizzan huippukokouksen antamaan julistukseen, Euroopan perusoikeuskirjaan. </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95300" algn="l"/>
              </a:tabLst>
            </a:pPr>
            <a:endPar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95300" algn="l"/>
              </a:tabLst>
            </a:pPr>
            <a:r>
              <a:rPr lang="fi-FI" sz="2000" b="1" dirty="0" smtClean="0">
                <a:latin typeface="Arial" pitchFamily="34" charset="0"/>
                <a:ea typeface="Times New Roman" pitchFamily="18" charset="0"/>
                <a:cs typeface="Arial" pitchFamily="34" charset="0"/>
              </a:rPr>
              <a:t>2. </a:t>
            </a: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Mitä uusia oikeuksia unionin kansalaisuus tuo verrattuna yksittäisen kansallisvaltion, esimerkiksi Suomen, kansalaisuuteen?</a:t>
            </a:r>
            <a:endParaRPr kumimoji="0" lang="fi-FI"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endPar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Koska unionimaiden kansalaisten perusoikeudet ovat periaatteessa samanlaisia, unioni ei lisää kotimaisiin oikeuksiin olennaista uutta. Unionin kansalaisuus laajentaa kuitenkin kansalaisen oikeudet koskemaan koko unionin aluetta.</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r>
              <a:rPr kumimoji="0" lang="fi-FI"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EDC70746-5D72-4233-AE6B-36C192F81D7D}" type="slidenum">
              <a:rPr lang="fi-FI" smtClean="0"/>
              <a:pPr/>
              <a:t>7</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884368" y="404664"/>
            <a:ext cx="755650" cy="731838"/>
          </a:xfrm>
          <a:prstGeom prst="rect">
            <a:avLst/>
          </a:prstGeom>
          <a:noFill/>
          <a:ln w="9525">
            <a:noFill/>
            <a:miter lim="800000"/>
            <a:headEnd/>
            <a:tailEnd/>
          </a:ln>
        </p:spPr>
      </p:pic>
    </p:spTree>
  </p:cSld>
  <p:clrMapOvr>
    <a:masterClrMapping/>
  </p:clrMapOvr>
  <p:transition advTm="500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395536" y="1107651"/>
            <a:ext cx="8424936" cy="498598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495300" algn="l"/>
              </a:tabLst>
            </a:pPr>
            <a:r>
              <a:rPr kumimoji="0" lang="fi-FI"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Selvitä esimerkein, mitä suomalainen hyötyy EU-kansalaisuudestaan.</a:t>
            </a:r>
            <a:endParaRPr kumimoji="0" lang="fi-FI"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endPar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Esimerkkejä: Kansalaisella on oikeus liikkua vapaasti unionin alueella. Hän voi asua, työskennellä tai opiskella missä tahansa unionimaassa. Matkustettaessa Schengen-maihin ei tarvita passia. Kansalaisella on mahdollisuus sosiaaliturvaan siinä maassa, jossa hän asuu. Hän voi äänestää unionin parlamenttivaaleissa ja puolustaa oikeuksiaan unionissa.</a:t>
            </a: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endParaRPr kumimoji="0" lang="fi-FI"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95300" algn="l"/>
              </a:tabLst>
            </a:pPr>
            <a:r>
              <a:rPr kumimoji="0" lang="fi-FI"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4. Millä tavalla eurooppalaiset voivat puolustaa oikeuksiaan unionin kansalaisina?</a:t>
            </a:r>
            <a:endParaRPr kumimoji="0" lang="fi-FI"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endPar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r>
              <a:rPr kumimoji="0" lang="fi-FI"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Oikeuksiaan voi puolustaa oman kotimaan oikeuslaitoksen kautta. Suomessa virkamiesten tekemien päätösten lainmukaisuudesta voi valittaa hallinto-oikeuteen. Unionia koskevasta virheellisestä menettelystä voi valittaa Euroopan komissiolle. Parlamentille voi esittää myös vetoomuksen tai kannella Euroopan oikeusasiamiehelle unionin hallintomenettelyssä tapahtuneesta virheestä.</a:t>
            </a:r>
            <a:endParaRPr kumimoji="0" lang="fi-FI"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r>
              <a:rPr kumimoji="0" lang="fi-FI"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fi-FI"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95300" algn="l"/>
              </a:tabLst>
            </a:pPr>
            <a:endParaRPr kumimoji="0" lang="fi-FI"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EDC70746-5D72-4233-AE6B-36C192F81D7D}" type="slidenum">
              <a:rPr lang="fi-FI" smtClean="0"/>
              <a:pPr/>
              <a:t>8</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884368" y="260648"/>
            <a:ext cx="755650" cy="731838"/>
          </a:xfrm>
          <a:prstGeom prst="rect">
            <a:avLst/>
          </a:prstGeom>
          <a:noFill/>
          <a:ln w="9525">
            <a:noFill/>
            <a:miter lim="800000"/>
            <a:headEnd/>
            <a:tailEnd/>
          </a:ln>
        </p:spPr>
      </p:pic>
    </p:spTree>
  </p:cSld>
  <p:clrMapOvr>
    <a:masterClrMapping/>
  </p:clrMapOvr>
  <p:transition advTm="500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323528" y="1010210"/>
            <a:ext cx="8568952"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i-FI"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lang="fi-FI" sz="2000" b="1" dirty="0" smtClean="0">
                <a:latin typeface="Arial" pitchFamily="34" charset="0"/>
                <a:ea typeface="Times New Roman" pitchFamily="18" charset="0"/>
                <a:cs typeface="Arial" pitchFamily="34" charset="0"/>
              </a:rPr>
              <a:t>3. </a:t>
            </a: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Nuorten Eurooppa</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Tehtäviä s. 33</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Mitä uusia opiskelumahdollisuuksia unioni on luonut nuorisolle?</a:t>
            </a:r>
            <a:endParaRPr kumimoji="0" lang="fi-FI" sz="2000" b="1"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AutoNum type="arabicPeriod"/>
              <a:tabLst/>
            </a:pPr>
            <a:endPar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AutoNum type="arabicPeriod"/>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Opiskelijoiden vaihto- ja harjoitteluohjelmia, kuten Erasmus, Comenius ja Leonardo. </a:t>
            </a:r>
          </a:p>
          <a:p>
            <a:pPr marL="457200" marR="0" lvl="1" indent="0" algn="l" defTabSz="914400" rtl="0" eaLnBrk="0" fontAlgn="base" latinLnBrk="0" hangingPunct="0">
              <a:lnSpc>
                <a:spcPct val="100000"/>
              </a:lnSpc>
              <a:spcBef>
                <a:spcPct val="0"/>
              </a:spcBef>
              <a:spcAft>
                <a:spcPct val="0"/>
              </a:spcAft>
              <a:buClrTx/>
              <a:buSzTx/>
              <a:buFontTx/>
              <a:buAutoNum type="arabicPeriod"/>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Eri maissa suoritetut tutkinnot pyritään rinnastamaan. </a:t>
            </a:r>
          </a:p>
          <a:p>
            <a:pPr marL="457200" marR="0" lvl="1" indent="0" algn="l" defTabSz="914400" rtl="0" eaLnBrk="0" fontAlgn="base" latinLnBrk="0" hangingPunct="0">
              <a:lnSpc>
                <a:spcPct val="100000"/>
              </a:lnSpc>
              <a:spcBef>
                <a:spcPct val="0"/>
              </a:spcBef>
              <a:spcAft>
                <a:spcPct val="0"/>
              </a:spcAft>
              <a:buClrTx/>
              <a:buSzTx/>
              <a:buFontTx/>
              <a:buAutoNum type="arabicPeriod"/>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Ulkomailla suoritettuja opintoja voi lukea hyväksi kotimaassa.</a:t>
            </a:r>
          </a:p>
          <a:p>
            <a:pPr marL="457200" marR="0" lvl="1" indent="0" algn="l" defTabSz="914400" rtl="0" eaLnBrk="0" fontAlgn="base" latinLnBrk="0" hangingPunct="0">
              <a:lnSpc>
                <a:spcPct val="100000"/>
              </a:lnSpc>
              <a:spcBef>
                <a:spcPct val="0"/>
              </a:spcBef>
              <a:spcAft>
                <a:spcPct val="0"/>
              </a:spcAft>
              <a:buClrTx/>
              <a:buSzTx/>
              <a:tabLst/>
            </a:pP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fi-FI"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Esittele jokin ulkomailla opiskelua varten suunniteltu ohjelma. Käytä tiedonhaussa Euroopan nuorisoportaalia.</a:t>
            </a:r>
            <a:endParaRPr kumimoji="0" lang="fi-FI"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lang="fi-FI" sz="2000"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i-FI"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Opiskelijan oma vastaus, jonka laatimiseen saa tukea oppikirjasta s. 33.</a:t>
            </a:r>
            <a:endParaRPr kumimoji="0" lang="fi-FI"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Dian numeron paikkamerkki 2"/>
          <p:cNvSpPr>
            <a:spLocks noGrp="1"/>
          </p:cNvSpPr>
          <p:nvPr>
            <p:ph type="sldNum" sz="quarter" idx="11"/>
          </p:nvPr>
        </p:nvSpPr>
        <p:spPr/>
        <p:txBody>
          <a:bodyPr/>
          <a:lstStyle/>
          <a:p>
            <a:fld id="{EDC70746-5D72-4233-AE6B-36C192F81D7D}" type="slidenum">
              <a:rPr lang="fi-FI" smtClean="0"/>
              <a:pPr/>
              <a:t>9</a:t>
            </a:fld>
            <a:endParaRPr lang="fi-FI" dirty="0"/>
          </a:p>
        </p:txBody>
      </p:sp>
      <p:sp>
        <p:nvSpPr>
          <p:cNvPr id="4" name="Alatunnisteen paikkamerkki 3"/>
          <p:cNvSpPr>
            <a:spLocks noGrp="1"/>
          </p:cNvSpPr>
          <p:nvPr>
            <p:ph type="ftr" sz="quarter" idx="10"/>
          </p:nvPr>
        </p:nvSpPr>
        <p:spPr/>
        <p:txBody>
          <a:bodyPr/>
          <a:lstStyle/>
          <a:p>
            <a:r>
              <a:rPr lang="fi-FI" dirty="0" smtClean="0"/>
              <a:t>Kansalainen ja Eurooppa</a:t>
            </a:r>
            <a:endParaRPr lang="fi-FI" dirty="0"/>
          </a:p>
        </p:txBody>
      </p:sp>
      <p:pic>
        <p:nvPicPr>
          <p:cNvPr id="5" name="Kuva 5"/>
          <p:cNvPicPr>
            <a:picLocks noChangeAspect="1"/>
          </p:cNvPicPr>
          <p:nvPr/>
        </p:nvPicPr>
        <p:blipFill>
          <a:blip r:embed="rId2" cstate="print"/>
          <a:srcRect/>
          <a:stretch>
            <a:fillRect/>
          </a:stretch>
        </p:blipFill>
        <p:spPr bwMode="auto">
          <a:xfrm>
            <a:off x="7884368" y="332656"/>
            <a:ext cx="755650" cy="731838"/>
          </a:xfrm>
          <a:prstGeom prst="rect">
            <a:avLst/>
          </a:prstGeom>
          <a:noFill/>
          <a:ln w="9525">
            <a:noFill/>
            <a:miter lim="800000"/>
            <a:headEnd/>
            <a:tailEnd/>
          </a:ln>
        </p:spPr>
      </p:pic>
    </p:spTree>
  </p:cSld>
  <p:clrMapOvr>
    <a:masterClrMapping/>
  </p:clrMapOvr>
  <p:transition advTm="5000"/>
</p:sld>
</file>

<file path=ppt/theme/theme1.xml><?xml version="1.0" encoding="utf-8"?>
<a:theme xmlns:a="http://schemas.openxmlformats.org/drawingml/2006/main" name="KANSALAINEN_eur_opo_pohja1">
  <a:themeElements>
    <a:clrScheme name="Mukautettu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7071"/>
      </a:hlink>
      <a:folHlink>
        <a:srgbClr val="006666"/>
      </a:folHlink>
    </a:clrScheme>
    <a:fontScheme name="Oletusrakenn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letusraken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letusrakenn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letusrakenn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letusrakenn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letusrakenn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letusrakenn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letusrakenn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letusrakenn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letusrakenn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letusrakenn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letusrakenn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letusrakenn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KANSALAINEN_eur_opo_pohja1</Template>
  <TotalTime>64</TotalTime>
  <Words>1102</Words>
  <Application>Microsoft Office PowerPoint</Application>
  <PresentationFormat>Näytössä katseltava diaesitys (4:3)</PresentationFormat>
  <Paragraphs>148</Paragraphs>
  <Slides>17</Slides>
  <Notes>0</Notes>
  <HiddenSlides>0</HiddenSlides>
  <MMClips>0</MMClips>
  <ScaleCrop>false</ScaleCrop>
  <HeadingPairs>
    <vt:vector size="4" baseType="variant">
      <vt:variant>
        <vt:lpstr>Teema</vt:lpstr>
      </vt:variant>
      <vt:variant>
        <vt:i4>1</vt:i4>
      </vt:variant>
      <vt:variant>
        <vt:lpstr>Dian otsikot</vt:lpstr>
      </vt:variant>
      <vt:variant>
        <vt:i4>17</vt:i4>
      </vt:variant>
    </vt:vector>
  </HeadingPairs>
  <TitlesOfParts>
    <vt:vector size="18" baseType="lpstr">
      <vt:lpstr>KANSALAINEN_eur_opo_pohja1</vt:lpstr>
      <vt:lpstr>I Eurooppalaisuutta etsimässä  Oppikirjan tehtävien vastaukset </vt:lpstr>
      <vt:lpstr>I  Eurooppalaisuutta etsimässä Mistä tulet Eurooppa? Tehtäviä s.23 </vt:lpstr>
      <vt:lpstr>Dia 3</vt:lpstr>
      <vt:lpstr>Dia 4</vt:lpstr>
      <vt:lpstr>Dia 5</vt:lpstr>
      <vt:lpstr>Dia 6</vt:lpstr>
      <vt:lpstr>Dia 7</vt:lpstr>
      <vt:lpstr>Dia 8</vt:lpstr>
      <vt:lpstr>Dia 9</vt:lpstr>
      <vt:lpstr>Dia 10</vt:lpstr>
      <vt:lpstr>Dia 11</vt:lpstr>
      <vt:lpstr>Dia 12</vt:lpstr>
      <vt:lpstr>Dia 13</vt:lpstr>
      <vt:lpstr>Dia 14</vt:lpstr>
      <vt:lpstr>Dia 15</vt:lpstr>
      <vt:lpstr>Dia 16</vt:lpstr>
      <vt:lpstr>Dia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Eurooppalaisuutta etsimässä  Oppikirjan tehtävien vastaukset</dc:title>
  <dc:creator>Kaisa</dc:creator>
  <cp:lastModifiedBy>Kaisa</cp:lastModifiedBy>
  <cp:revision>8</cp:revision>
  <dcterms:created xsi:type="dcterms:W3CDTF">2011-06-22T09:11:34Z</dcterms:created>
  <dcterms:modified xsi:type="dcterms:W3CDTF">2011-08-03T12:33:19Z</dcterms:modified>
</cp:coreProperties>
</file>